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3" r:id="rId16"/>
    <p:sldId id="274" r:id="rId17"/>
    <p:sldId id="275" r:id="rId18"/>
    <p:sldId id="276" r:id="rId19"/>
    <p:sldId id="277" r:id="rId20"/>
    <p:sldId id="278" r:id="rId21"/>
    <p:sldId id="279" r:id="rId22"/>
    <p:sldId id="262" r:id="rId23"/>
    <p:sldId id="263" r:id="rId24"/>
  </p:sldIdLst>
  <p:sldSz cx="9144000" cy="5143500" type="screen16x9"/>
  <p:notesSz cx="6858000" cy="9144000"/>
  <p:embeddedFontLst>
    <p:embeddedFont>
      <p:font typeface="Rubik" panose="020B0604020202020204" charset="-79"/>
      <p:regular r:id="rId26"/>
      <p:bold r:id="rId27"/>
      <p:italic r:id="rId28"/>
      <p:boldItalic r:id="rId29"/>
    </p:embeddedFont>
    <p:embeddedFont>
      <p:font typeface="Rubik Light" panose="020B0604020202020204" charset="-79"/>
      <p:regular r:id="rId30"/>
      <p:bold r:id="rId31"/>
      <p:italic r:id="rId32"/>
      <p:boldItalic r:id="rId33"/>
    </p:embeddedFont>
    <p:embeddedFont>
      <p:font typeface="Rubik Medium" panose="020B0604020202020204" charset="-79"/>
      <p:regular r:id="rId34"/>
      <p:bold r:id="rId35"/>
      <p:italic r:id="rId36"/>
      <p:boldItalic r:id="rId37"/>
    </p:embeddedFont>
    <p:embeddedFont>
      <p:font typeface="Rubik SemiBold" panose="020B0604020202020204" charset="-79"/>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3A"/>
    <a:srgbClr val="01949E"/>
    <a:srgbClr val="CC00CC"/>
    <a:srgbClr val="B34C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1E968E0-4231-8CB1-35C1-E4176C6DCB54}"/>
            </a:ext>
          </a:extLst>
        </p:cNvPr>
        <p:cNvGrpSpPr/>
        <p:nvPr/>
      </p:nvGrpSpPr>
      <p:grpSpPr>
        <a:xfrm>
          <a:off x="0" y="0"/>
          <a:ext cx="0" cy="0"/>
          <a:chOff x="0" y="0"/>
          <a:chExt cx="0" cy="0"/>
        </a:xfrm>
      </p:grpSpPr>
      <p:sp>
        <p:nvSpPr>
          <p:cNvPr id="108" name="Google Shape;108;g22655c8f53a_0_2:notes">
            <a:extLst>
              <a:ext uri="{FF2B5EF4-FFF2-40B4-BE49-F238E27FC236}">
                <a16:creationId xmlns:a16="http://schemas.microsoft.com/office/drawing/2014/main" id="{A58CAF87-A231-189E-B826-628B033103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a:extLst>
              <a:ext uri="{FF2B5EF4-FFF2-40B4-BE49-F238E27FC236}">
                <a16:creationId xmlns:a16="http://schemas.microsoft.com/office/drawing/2014/main" id="{84897AE3-0D47-963E-CDC3-3E3B49CF03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362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E35FEC74-FAFE-7F1A-E114-5CB532F55718}"/>
            </a:ext>
          </a:extLst>
        </p:cNvPr>
        <p:cNvGrpSpPr/>
        <p:nvPr/>
      </p:nvGrpSpPr>
      <p:grpSpPr>
        <a:xfrm>
          <a:off x="0" y="0"/>
          <a:ext cx="0" cy="0"/>
          <a:chOff x="0" y="0"/>
          <a:chExt cx="0" cy="0"/>
        </a:xfrm>
      </p:grpSpPr>
      <p:sp>
        <p:nvSpPr>
          <p:cNvPr id="108" name="Google Shape;108;g22655c8f53a_0_2:notes">
            <a:extLst>
              <a:ext uri="{FF2B5EF4-FFF2-40B4-BE49-F238E27FC236}">
                <a16:creationId xmlns:a16="http://schemas.microsoft.com/office/drawing/2014/main" id="{B1D11D8E-143D-55DC-086A-DEF47608A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a:extLst>
              <a:ext uri="{FF2B5EF4-FFF2-40B4-BE49-F238E27FC236}">
                <a16:creationId xmlns:a16="http://schemas.microsoft.com/office/drawing/2014/main" id="{6A3962C4-5F34-FF27-CD55-87D919D89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573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EB197509-FFAC-41E9-16C6-6BEA10D516F3}"/>
            </a:ext>
          </a:extLst>
        </p:cNvPr>
        <p:cNvGrpSpPr/>
        <p:nvPr/>
      </p:nvGrpSpPr>
      <p:grpSpPr>
        <a:xfrm>
          <a:off x="0" y="0"/>
          <a:ext cx="0" cy="0"/>
          <a:chOff x="0" y="0"/>
          <a:chExt cx="0" cy="0"/>
        </a:xfrm>
      </p:grpSpPr>
      <p:sp>
        <p:nvSpPr>
          <p:cNvPr id="108" name="Google Shape;108;g22655c8f53a_0_2:notes">
            <a:extLst>
              <a:ext uri="{FF2B5EF4-FFF2-40B4-BE49-F238E27FC236}">
                <a16:creationId xmlns:a16="http://schemas.microsoft.com/office/drawing/2014/main" id="{4739BB82-B570-4815-8426-2F7803E041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a:extLst>
              <a:ext uri="{FF2B5EF4-FFF2-40B4-BE49-F238E27FC236}">
                <a16:creationId xmlns:a16="http://schemas.microsoft.com/office/drawing/2014/main" id="{B295BEC2-B05D-036C-820D-900C049332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2670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00da5092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2200da5092a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06E65A51-15A3-2141-A6E3-EB4D397BCF8F}"/>
            </a:ext>
          </a:extLst>
        </p:cNvPr>
        <p:cNvGrpSpPr/>
        <p:nvPr/>
      </p:nvGrpSpPr>
      <p:grpSpPr>
        <a:xfrm>
          <a:off x="0" y="0"/>
          <a:ext cx="0" cy="0"/>
          <a:chOff x="0" y="0"/>
          <a:chExt cx="0" cy="0"/>
        </a:xfrm>
      </p:grpSpPr>
      <p:sp>
        <p:nvSpPr>
          <p:cNvPr id="108" name="Google Shape;108;g22655c8f53a_0_2:notes">
            <a:extLst>
              <a:ext uri="{FF2B5EF4-FFF2-40B4-BE49-F238E27FC236}">
                <a16:creationId xmlns:a16="http://schemas.microsoft.com/office/drawing/2014/main" id="{F3FB97ED-D6B7-548E-9AB4-45025BE1FD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a:extLst>
              <a:ext uri="{FF2B5EF4-FFF2-40B4-BE49-F238E27FC236}">
                <a16:creationId xmlns:a16="http://schemas.microsoft.com/office/drawing/2014/main" id="{C491C38F-1B04-A0BE-32D8-F6F4834732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772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B79C9E5-18A8-0CFE-2057-134FCA004175}"/>
            </a:ext>
          </a:extLst>
        </p:cNvPr>
        <p:cNvGrpSpPr/>
        <p:nvPr/>
      </p:nvGrpSpPr>
      <p:grpSpPr>
        <a:xfrm>
          <a:off x="0" y="0"/>
          <a:ext cx="0" cy="0"/>
          <a:chOff x="0" y="0"/>
          <a:chExt cx="0" cy="0"/>
        </a:xfrm>
      </p:grpSpPr>
      <p:sp>
        <p:nvSpPr>
          <p:cNvPr id="108" name="Google Shape;108;g22655c8f53a_0_2:notes">
            <a:extLst>
              <a:ext uri="{FF2B5EF4-FFF2-40B4-BE49-F238E27FC236}">
                <a16:creationId xmlns:a16="http://schemas.microsoft.com/office/drawing/2014/main" id="{092F3ADA-23A6-73FE-E818-87938B787A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a:extLst>
              <a:ext uri="{FF2B5EF4-FFF2-40B4-BE49-F238E27FC236}">
                <a16:creationId xmlns:a16="http://schemas.microsoft.com/office/drawing/2014/main" id="{52868EDF-122D-50FE-BDCB-6DAD46C5C3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498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00087E0B-C923-68D4-8908-5EB94DA96A3B}"/>
            </a:ext>
          </a:extLst>
        </p:cNvPr>
        <p:cNvGrpSpPr/>
        <p:nvPr/>
      </p:nvGrpSpPr>
      <p:grpSpPr>
        <a:xfrm>
          <a:off x="0" y="0"/>
          <a:ext cx="0" cy="0"/>
          <a:chOff x="0" y="0"/>
          <a:chExt cx="0" cy="0"/>
        </a:xfrm>
      </p:grpSpPr>
      <p:sp>
        <p:nvSpPr>
          <p:cNvPr id="108" name="Google Shape;108;g22655c8f53a_0_2:notes">
            <a:extLst>
              <a:ext uri="{FF2B5EF4-FFF2-40B4-BE49-F238E27FC236}">
                <a16:creationId xmlns:a16="http://schemas.microsoft.com/office/drawing/2014/main" id="{4253AC1B-6F68-0F59-9B4B-C7206DD9F7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a:extLst>
              <a:ext uri="{FF2B5EF4-FFF2-40B4-BE49-F238E27FC236}">
                <a16:creationId xmlns:a16="http://schemas.microsoft.com/office/drawing/2014/main" id="{2FD3DE83-49D4-A7E9-A4AF-F318DC88C7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9390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ookerstudio.google.com/reporting/1726aa9b-c22d-4d22-b1a4-beedff3b4524"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1088" y="0"/>
            <a:ext cx="9144001" cy="5143501"/>
          </a:xfrm>
          <a:prstGeom prst="rect">
            <a:avLst/>
          </a:prstGeom>
          <a:noFill/>
          <a:ln>
            <a:solidFill>
              <a:srgbClr val="C00000"/>
            </a:solid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1402229"/>
            <a:ext cx="6464087" cy="1169521"/>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a:solidFill>
                  <a:schemeClr val="lt1"/>
                </a:solidFill>
                <a:effectLst>
                  <a:outerShdw blurRad="38100" dist="38100" dir="2700000" algn="tl">
                    <a:srgbClr val="000000">
                      <a:alpha val="43137"/>
                    </a:srgbClr>
                  </a:outerShdw>
                </a:effectLst>
                <a:latin typeface="Rubik"/>
                <a:ea typeface="Rubik"/>
                <a:cs typeface="Rubik"/>
                <a:sym typeface="Rubik"/>
              </a:rPr>
              <a:t>Digital User Churn Dashboard PT. Sejahtera Bersama</a:t>
            </a:r>
            <a:endParaRPr sz="3200" dirty="0">
              <a:solidFill>
                <a:schemeClr val="lt1"/>
              </a:solidFill>
              <a:effectLst>
                <a:outerShdw blurRad="38100" dist="38100" dir="2700000" algn="tl">
                  <a:srgbClr val="000000">
                    <a:alpha val="43137"/>
                  </a:srgbClr>
                </a:outerShdw>
              </a:effectLst>
              <a:latin typeface="Rubik"/>
              <a:ea typeface="Rubik"/>
              <a:cs typeface="Rubik"/>
              <a:sym typeface="Rubik"/>
            </a:endParaRPr>
          </a:p>
        </p:txBody>
      </p:sp>
      <p:sp>
        <p:nvSpPr>
          <p:cNvPr id="57" name="Google Shape;57;p13"/>
          <p:cNvSpPr txBox="1"/>
          <p:nvPr/>
        </p:nvSpPr>
        <p:spPr>
          <a:xfrm>
            <a:off x="517900" y="2571750"/>
            <a:ext cx="7649707" cy="95407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effectLst>
                  <a:outerShdw blurRad="38100" dist="38100" dir="2700000" algn="tl">
                    <a:srgbClr val="000000">
                      <a:alpha val="43137"/>
                    </a:srgbClr>
                  </a:outerShdw>
                </a:effectLst>
                <a:latin typeface="Rubik SemiBold"/>
                <a:ea typeface="Rubik SemiBold"/>
                <a:cs typeface="Rubik SemiBold"/>
                <a:sym typeface="Rubik SemiBold"/>
              </a:rPr>
              <a:t>Bank Muamalat Business Intelligence Analyst Project-Based Intership Program</a:t>
            </a:r>
            <a:endParaRPr sz="2400" dirty="0">
              <a:solidFill>
                <a:schemeClr val="lt1"/>
              </a:solidFill>
              <a:effectLst>
                <a:outerShdw blurRad="38100" dist="38100" dir="2700000" algn="tl">
                  <a:srgbClr val="000000">
                    <a:alpha val="43137"/>
                  </a:srgbClr>
                </a:outerShdw>
              </a:effectLst>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rgbClr val="FFC4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991433"/>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effectLst>
                  <a:outerShdw blurRad="38100" dist="38100" dir="2700000" algn="tl">
                    <a:srgbClr val="000000">
                      <a:alpha val="43137"/>
                    </a:srgbClr>
                  </a:outerShdw>
                </a:effectLst>
                <a:latin typeface="Rubik Light"/>
                <a:ea typeface="Rubik Light"/>
                <a:cs typeface="Rubik Light"/>
                <a:sym typeface="Rubik Light"/>
              </a:rPr>
              <a:t>Presented by</a:t>
            </a:r>
            <a:endParaRPr sz="2000" dirty="0">
              <a:solidFill>
                <a:schemeClr val="lt1"/>
              </a:solidFill>
              <a:effectLst>
                <a:outerShdw blurRad="38100" dist="38100" dir="2700000" algn="tl">
                  <a:srgbClr val="000000">
                    <a:alpha val="43137"/>
                  </a:srgbClr>
                </a:outerShdw>
              </a:effectLst>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effectLst>
                  <a:outerShdw blurRad="38100" dist="38100" dir="2700000" algn="tl">
                    <a:srgbClr val="000000">
                      <a:alpha val="43137"/>
                    </a:srgbClr>
                  </a:outerShdw>
                </a:effectLst>
                <a:latin typeface="Rubik Light"/>
                <a:ea typeface="Rubik Light"/>
                <a:cs typeface="Rubik Light"/>
                <a:sym typeface="Rubik Light"/>
              </a:rPr>
              <a:t>Muhammad Fadhilah Faqih R</a:t>
            </a:r>
            <a:endParaRPr sz="2000" dirty="0">
              <a:solidFill>
                <a:schemeClr val="lt1"/>
              </a:solidFill>
              <a:effectLst>
                <a:outerShdw blurRad="38100" dist="38100" dir="2700000" algn="tl">
                  <a:srgbClr val="000000">
                    <a:alpha val="43137"/>
                  </a:srgbClr>
                </a:outerShdw>
              </a:effectLst>
              <a:latin typeface="Rubik Light"/>
              <a:ea typeface="Rubik Light"/>
              <a:cs typeface="Rubik Light"/>
              <a:sym typeface="Rubik Light"/>
            </a:endParaRPr>
          </a:p>
        </p:txBody>
      </p:sp>
      <p:pic>
        <p:nvPicPr>
          <p:cNvPr id="3" name="Picture 2">
            <a:extLst>
              <a:ext uri="{FF2B5EF4-FFF2-40B4-BE49-F238E27FC236}">
                <a16:creationId xmlns:a16="http://schemas.microsoft.com/office/drawing/2014/main" id="{DE34808D-B72E-5E97-5BF5-564E97DE23AE}"/>
              </a:ext>
            </a:extLst>
          </p:cNvPr>
          <p:cNvPicPr>
            <a:picLocks noChangeAspect="1"/>
          </p:cNvPicPr>
          <p:nvPr/>
        </p:nvPicPr>
        <p:blipFill>
          <a:blip r:embed="rId5"/>
          <a:stretch>
            <a:fillRect/>
          </a:stretch>
        </p:blipFill>
        <p:spPr>
          <a:xfrm>
            <a:off x="2386876" y="210161"/>
            <a:ext cx="1785740" cy="4939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8E6F293C-8295-FFC3-945F-82FB14EA899B}"/>
            </a:ext>
          </a:extLst>
        </p:cNvPr>
        <p:cNvGrpSpPr/>
        <p:nvPr/>
      </p:nvGrpSpPr>
      <p:grpSpPr>
        <a:xfrm>
          <a:off x="0" y="0"/>
          <a:ext cx="0" cy="0"/>
          <a:chOff x="0" y="0"/>
          <a:chExt cx="0" cy="0"/>
        </a:xfrm>
      </p:grpSpPr>
      <p:pic>
        <p:nvPicPr>
          <p:cNvPr id="111" name="Google Shape;111;p18">
            <a:extLst>
              <a:ext uri="{FF2B5EF4-FFF2-40B4-BE49-F238E27FC236}">
                <a16:creationId xmlns:a16="http://schemas.microsoft.com/office/drawing/2014/main" id="{3857686A-FCE2-46BC-3155-52F5817D67FE}"/>
              </a:ext>
            </a:extLst>
          </p:cNvPr>
          <p:cNvPicPr preferRelativeResize="0"/>
          <p:nvPr/>
        </p:nvPicPr>
        <p:blipFill>
          <a:blip r:embed="rId3">
            <a:alphaModFix amt="5000"/>
          </a:blip>
          <a:stretch>
            <a:fillRect/>
          </a:stretch>
        </p:blipFill>
        <p:spPr>
          <a:xfrm>
            <a:off x="0" y="-1"/>
            <a:ext cx="9144001" cy="5143501"/>
          </a:xfrm>
          <a:prstGeom prst="rect">
            <a:avLst/>
          </a:prstGeom>
          <a:noFill/>
          <a:ln>
            <a:noFill/>
          </a:ln>
        </p:spPr>
      </p:pic>
      <p:pic>
        <p:nvPicPr>
          <p:cNvPr id="113" name="Google Shape;113;p18">
            <a:extLst>
              <a:ext uri="{FF2B5EF4-FFF2-40B4-BE49-F238E27FC236}">
                <a16:creationId xmlns:a16="http://schemas.microsoft.com/office/drawing/2014/main" id="{211A0B4E-F918-78F5-497B-4B5C9478F83A}"/>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98;p16">
            <a:extLst>
              <a:ext uri="{FF2B5EF4-FFF2-40B4-BE49-F238E27FC236}">
                <a16:creationId xmlns:a16="http://schemas.microsoft.com/office/drawing/2014/main" id="{A73939E7-1503-29DD-FA9C-F3602B896A9A}"/>
              </a:ext>
            </a:extLst>
          </p:cNvPr>
          <p:cNvSpPr txBox="1"/>
          <p:nvPr/>
        </p:nvSpPr>
        <p:spPr>
          <a:xfrm>
            <a:off x="340602" y="1304012"/>
            <a:ext cx="8376900" cy="40007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From these datasets, we will create a table master containing: 	</a:t>
            </a:r>
          </a:p>
        </p:txBody>
      </p:sp>
      <p:sp>
        <p:nvSpPr>
          <p:cNvPr id="8" name="Google Shape;98;p16">
            <a:extLst>
              <a:ext uri="{FF2B5EF4-FFF2-40B4-BE49-F238E27FC236}">
                <a16:creationId xmlns:a16="http://schemas.microsoft.com/office/drawing/2014/main" id="{8297549F-475C-EB1F-A20A-B47FD19607B8}"/>
              </a:ext>
            </a:extLst>
          </p:cNvPr>
          <p:cNvSpPr txBox="1"/>
          <p:nvPr/>
        </p:nvSpPr>
        <p:spPr>
          <a:xfrm>
            <a:off x="911965" y="1883652"/>
            <a:ext cx="7854142" cy="1908184"/>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CustomerEmail</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cust_email</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CustomerCity</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cust_city</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OrderDate</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order_date</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OrderQty</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order_qty</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ProductName (</a:t>
            </a:r>
            <a:r>
              <a:rPr lang="en-US" dirty="0" err="1">
                <a:latin typeface="Rubik" panose="020B0604020202020204" charset="-79"/>
                <a:ea typeface="Rubik"/>
                <a:cs typeface="Rubik" panose="020B0604020202020204" charset="-79"/>
                <a:sym typeface="Rubik"/>
              </a:rPr>
              <a:t>product_name</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ProductPrice</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product_price</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ProductCategory</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product_category</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Arial" panose="020B0604020202020204" pitchFamily="34" charset="0"/>
              <a:buChar char="•"/>
            </a:pPr>
            <a:r>
              <a:rPr lang="en-US" dirty="0" err="1">
                <a:latin typeface="Rubik" panose="020B0604020202020204" charset="-79"/>
                <a:ea typeface="Rubik"/>
                <a:cs typeface="Rubik" panose="020B0604020202020204" charset="-79"/>
                <a:sym typeface="Rubik"/>
              </a:rPr>
              <a:t>TotalSales</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total_sales</a:t>
            </a:r>
            <a:r>
              <a:rPr lang="en-US" dirty="0">
                <a:latin typeface="Rubik" panose="020B0604020202020204" charset="-79"/>
                <a:ea typeface="Rubik"/>
                <a:cs typeface="Rubik" panose="020B0604020202020204" charset="-79"/>
                <a:sym typeface="Rubik"/>
              </a:rPr>
              <a:t>)</a:t>
            </a:r>
          </a:p>
        </p:txBody>
      </p:sp>
      <p:sp>
        <p:nvSpPr>
          <p:cNvPr id="10" name="Google Shape;98;p16">
            <a:extLst>
              <a:ext uri="{FF2B5EF4-FFF2-40B4-BE49-F238E27FC236}">
                <a16:creationId xmlns:a16="http://schemas.microsoft.com/office/drawing/2014/main" id="{56260557-81F9-B260-66E2-AA10F8F57B4F}"/>
              </a:ext>
            </a:extLst>
          </p:cNvPr>
          <p:cNvSpPr txBox="1"/>
          <p:nvPr/>
        </p:nvSpPr>
        <p:spPr>
          <a:xfrm>
            <a:off x="389207" y="3848222"/>
            <a:ext cx="8376900" cy="61552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This table master will be sorted by order date </a:t>
            </a:r>
            <a:r>
              <a:rPr lang="en-US" dirty="0">
                <a:sym typeface="Rubik"/>
              </a:rPr>
              <a:t>( from earliest to latest ) and saved in CSV format for further analysis.</a:t>
            </a:r>
            <a:endParaRPr lang="en-US" dirty="0">
              <a:latin typeface="Rubik" panose="020B0604020202020204" charset="-79"/>
              <a:ea typeface="Rubik"/>
              <a:cs typeface="Rubik" panose="020B0604020202020204" charset="-79"/>
              <a:sym typeface="Rubik"/>
            </a:endParaRPr>
          </a:p>
        </p:txBody>
      </p:sp>
      <p:sp>
        <p:nvSpPr>
          <p:cNvPr id="2" name="Google Shape;112;p18">
            <a:extLst>
              <a:ext uri="{FF2B5EF4-FFF2-40B4-BE49-F238E27FC236}">
                <a16:creationId xmlns:a16="http://schemas.microsoft.com/office/drawing/2014/main" id="{98EA5DA8-B405-EF49-79EC-FD1FAC9F7D4A}"/>
              </a:ext>
            </a:extLst>
          </p:cNvPr>
          <p:cNvSpPr txBox="1"/>
          <p:nvPr/>
        </p:nvSpPr>
        <p:spPr>
          <a:xfrm>
            <a:off x="65012" y="726925"/>
            <a:ext cx="2759161"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Table </a:t>
            </a:r>
            <a:r>
              <a:rPr lang="en" sz="2400" b="1" dirty="0">
                <a:solidFill>
                  <a:srgbClr val="7030A0"/>
                </a:solidFill>
                <a:latin typeface="Rubik"/>
                <a:ea typeface="Rubik"/>
                <a:cs typeface="Rubik"/>
                <a:sym typeface="Rubik"/>
              </a:rPr>
              <a:t>Master</a:t>
            </a:r>
            <a:endParaRPr sz="2400" b="1" dirty="0">
              <a:solidFill>
                <a:srgbClr val="7030A0"/>
              </a:solidFill>
              <a:latin typeface="Rubik"/>
              <a:ea typeface="Rubik"/>
              <a:cs typeface="Rubik"/>
              <a:sym typeface="Rubik"/>
            </a:endParaRPr>
          </a:p>
        </p:txBody>
      </p:sp>
    </p:spTree>
    <p:extLst>
      <p:ext uri="{BB962C8B-B14F-4D97-AF65-F5344CB8AC3E}">
        <p14:creationId xmlns:p14="http://schemas.microsoft.com/office/powerpoint/2010/main" val="105564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9C7FCB6A-9E2B-051D-CA99-0FB34B84D210}"/>
            </a:ext>
          </a:extLst>
        </p:cNvPr>
        <p:cNvGrpSpPr/>
        <p:nvPr/>
      </p:nvGrpSpPr>
      <p:grpSpPr>
        <a:xfrm>
          <a:off x="0" y="0"/>
          <a:ext cx="0" cy="0"/>
          <a:chOff x="0" y="0"/>
          <a:chExt cx="0" cy="0"/>
        </a:xfrm>
      </p:grpSpPr>
      <p:pic>
        <p:nvPicPr>
          <p:cNvPr id="111" name="Google Shape;111;p18">
            <a:extLst>
              <a:ext uri="{FF2B5EF4-FFF2-40B4-BE49-F238E27FC236}">
                <a16:creationId xmlns:a16="http://schemas.microsoft.com/office/drawing/2014/main" id="{17A66DDD-B395-DA17-7EA3-9DA6004B829B}"/>
              </a:ext>
            </a:extLst>
          </p:cNvPr>
          <p:cNvPicPr preferRelativeResize="0"/>
          <p:nvPr/>
        </p:nvPicPr>
        <p:blipFill>
          <a:blip r:embed="rId3">
            <a:alphaModFix amt="5000"/>
          </a:blip>
          <a:stretch>
            <a:fillRect/>
          </a:stretch>
        </p:blipFill>
        <p:spPr>
          <a:xfrm>
            <a:off x="0" y="-1"/>
            <a:ext cx="9144001" cy="5143501"/>
          </a:xfrm>
          <a:prstGeom prst="rect">
            <a:avLst/>
          </a:prstGeom>
          <a:noFill/>
          <a:ln>
            <a:noFill/>
          </a:ln>
        </p:spPr>
      </p:pic>
      <p:pic>
        <p:nvPicPr>
          <p:cNvPr id="113" name="Google Shape;113;p18">
            <a:extLst>
              <a:ext uri="{FF2B5EF4-FFF2-40B4-BE49-F238E27FC236}">
                <a16:creationId xmlns:a16="http://schemas.microsoft.com/office/drawing/2014/main" id="{1DAE7EB2-3B1A-E6E2-1787-47F7622B1100}"/>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112;p18">
            <a:extLst>
              <a:ext uri="{FF2B5EF4-FFF2-40B4-BE49-F238E27FC236}">
                <a16:creationId xmlns:a16="http://schemas.microsoft.com/office/drawing/2014/main" id="{E0B95E0D-BB91-025C-C11A-0E5F1CEA78F6}"/>
              </a:ext>
            </a:extLst>
          </p:cNvPr>
          <p:cNvSpPr txBox="1"/>
          <p:nvPr/>
        </p:nvSpPr>
        <p:spPr>
          <a:xfrm>
            <a:off x="65012" y="726925"/>
            <a:ext cx="2759161"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Table </a:t>
            </a:r>
            <a:r>
              <a:rPr lang="en" sz="2400" b="1" dirty="0">
                <a:solidFill>
                  <a:srgbClr val="7030A0"/>
                </a:solidFill>
                <a:latin typeface="Rubik"/>
                <a:ea typeface="Rubik"/>
                <a:cs typeface="Rubik"/>
                <a:sym typeface="Rubik"/>
              </a:rPr>
              <a:t>Master</a:t>
            </a:r>
            <a:endParaRPr sz="2400" b="1" dirty="0">
              <a:solidFill>
                <a:srgbClr val="7030A0"/>
              </a:solidFill>
              <a:latin typeface="Rubik"/>
              <a:ea typeface="Rubik"/>
              <a:cs typeface="Rubik"/>
              <a:sym typeface="Rubik"/>
            </a:endParaRPr>
          </a:p>
        </p:txBody>
      </p:sp>
      <p:pic>
        <p:nvPicPr>
          <p:cNvPr id="5" name="Picture 4">
            <a:extLst>
              <a:ext uri="{FF2B5EF4-FFF2-40B4-BE49-F238E27FC236}">
                <a16:creationId xmlns:a16="http://schemas.microsoft.com/office/drawing/2014/main" id="{6FD863FC-E6A2-475A-6882-8B75321E0A15}"/>
              </a:ext>
            </a:extLst>
          </p:cNvPr>
          <p:cNvPicPr>
            <a:picLocks noChangeAspect="1"/>
          </p:cNvPicPr>
          <p:nvPr/>
        </p:nvPicPr>
        <p:blipFill>
          <a:blip r:embed="rId5"/>
          <a:stretch>
            <a:fillRect/>
          </a:stretch>
        </p:blipFill>
        <p:spPr>
          <a:xfrm>
            <a:off x="375626" y="1557916"/>
            <a:ext cx="2817024" cy="3455400"/>
          </a:xfrm>
          <a:prstGeom prst="rect">
            <a:avLst/>
          </a:prstGeom>
          <a:effectLst>
            <a:glow rad="76200">
              <a:schemeClr val="accent2">
                <a:alpha val="35000"/>
              </a:schemeClr>
            </a:glow>
          </a:effectLst>
        </p:spPr>
      </p:pic>
      <p:pic>
        <p:nvPicPr>
          <p:cNvPr id="7" name="Picture 6">
            <a:extLst>
              <a:ext uri="{FF2B5EF4-FFF2-40B4-BE49-F238E27FC236}">
                <a16:creationId xmlns:a16="http://schemas.microsoft.com/office/drawing/2014/main" id="{0FAEE731-5CC2-3D2E-A83F-A6EE0E62AD6F}"/>
              </a:ext>
            </a:extLst>
          </p:cNvPr>
          <p:cNvPicPr>
            <a:picLocks noChangeAspect="1"/>
          </p:cNvPicPr>
          <p:nvPr/>
        </p:nvPicPr>
        <p:blipFill>
          <a:blip r:embed="rId6"/>
          <a:stretch>
            <a:fillRect/>
          </a:stretch>
        </p:blipFill>
        <p:spPr>
          <a:xfrm>
            <a:off x="3332136" y="1557916"/>
            <a:ext cx="5765369" cy="2479392"/>
          </a:xfrm>
          <a:prstGeom prst="rect">
            <a:avLst/>
          </a:prstGeom>
          <a:effectLst>
            <a:glow rad="76200">
              <a:schemeClr val="accent2">
                <a:alpha val="35000"/>
              </a:schemeClr>
            </a:glow>
          </a:effectLst>
        </p:spPr>
      </p:pic>
      <p:sp>
        <p:nvSpPr>
          <p:cNvPr id="11" name="Google Shape;112;p18">
            <a:extLst>
              <a:ext uri="{FF2B5EF4-FFF2-40B4-BE49-F238E27FC236}">
                <a16:creationId xmlns:a16="http://schemas.microsoft.com/office/drawing/2014/main" id="{22516192-3BFA-F0A3-F217-58F19C004310}"/>
              </a:ext>
            </a:extLst>
          </p:cNvPr>
          <p:cNvSpPr txBox="1"/>
          <p:nvPr/>
        </p:nvSpPr>
        <p:spPr>
          <a:xfrm>
            <a:off x="329130" y="1175618"/>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effectLst>
                  <a:outerShdw blurRad="38100" dist="38100" dir="2700000" algn="tl">
                    <a:srgbClr val="000000">
                      <a:alpha val="43137"/>
                    </a:srgbClr>
                  </a:outerShdw>
                </a:effectLst>
                <a:latin typeface="Rubik"/>
                <a:ea typeface="Rubik"/>
                <a:cs typeface="Rubik"/>
                <a:sym typeface="Rubik"/>
              </a:rPr>
              <a:t>Query</a:t>
            </a:r>
            <a:endParaRPr b="1" dirty="0">
              <a:solidFill>
                <a:srgbClr val="7030A0"/>
              </a:solidFill>
              <a:effectLst>
                <a:outerShdw blurRad="38100" dist="38100" dir="2700000" algn="tl">
                  <a:srgbClr val="000000">
                    <a:alpha val="43137"/>
                  </a:srgbClr>
                </a:outerShdw>
              </a:effectLst>
              <a:latin typeface="Rubik"/>
              <a:ea typeface="Rubik"/>
              <a:cs typeface="Rubik"/>
              <a:sym typeface="Rubik"/>
            </a:endParaRPr>
          </a:p>
        </p:txBody>
      </p:sp>
      <p:sp>
        <p:nvSpPr>
          <p:cNvPr id="12" name="Google Shape;112;p18">
            <a:extLst>
              <a:ext uri="{FF2B5EF4-FFF2-40B4-BE49-F238E27FC236}">
                <a16:creationId xmlns:a16="http://schemas.microsoft.com/office/drawing/2014/main" id="{7DCCCC84-9A9D-143A-C649-41E06BF08D3E}"/>
              </a:ext>
            </a:extLst>
          </p:cNvPr>
          <p:cNvSpPr txBox="1"/>
          <p:nvPr/>
        </p:nvSpPr>
        <p:spPr>
          <a:xfrm>
            <a:off x="4572000" y="1157837"/>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effectLst>
                  <a:outerShdw blurRad="38100" dist="38100" dir="2700000" algn="tl">
                    <a:srgbClr val="000000">
                      <a:alpha val="43137"/>
                    </a:srgbClr>
                  </a:outerShdw>
                </a:effectLst>
                <a:latin typeface="Rubik"/>
                <a:ea typeface="Rubik"/>
                <a:cs typeface="Rubik"/>
                <a:sym typeface="Rubik"/>
              </a:rPr>
              <a:t>Query Result</a:t>
            </a:r>
            <a:endParaRPr b="1" dirty="0">
              <a:solidFill>
                <a:srgbClr val="7030A0"/>
              </a:solidFill>
              <a:effectLst>
                <a:outerShdw blurRad="38100" dist="38100" dir="2700000" algn="tl">
                  <a:srgbClr val="000000">
                    <a:alpha val="43137"/>
                  </a:srgbClr>
                </a:outerShdw>
              </a:effectLst>
              <a:latin typeface="Rubik"/>
              <a:ea typeface="Rubik"/>
              <a:cs typeface="Rubik"/>
              <a:sym typeface="Rubik"/>
            </a:endParaRPr>
          </a:p>
        </p:txBody>
      </p:sp>
    </p:spTree>
    <p:extLst>
      <p:ext uri="{BB962C8B-B14F-4D97-AF65-F5344CB8AC3E}">
        <p14:creationId xmlns:p14="http://schemas.microsoft.com/office/powerpoint/2010/main" val="406603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DFC07CB8-1D21-1DD7-50A9-F2BEEAF0CA4E}"/>
            </a:ext>
          </a:extLst>
        </p:cNvPr>
        <p:cNvGrpSpPr/>
        <p:nvPr/>
      </p:nvGrpSpPr>
      <p:grpSpPr>
        <a:xfrm>
          <a:off x="0" y="0"/>
          <a:ext cx="0" cy="0"/>
          <a:chOff x="0" y="0"/>
          <a:chExt cx="0" cy="0"/>
        </a:xfrm>
      </p:grpSpPr>
      <p:pic>
        <p:nvPicPr>
          <p:cNvPr id="111" name="Google Shape;111;p18">
            <a:extLst>
              <a:ext uri="{FF2B5EF4-FFF2-40B4-BE49-F238E27FC236}">
                <a16:creationId xmlns:a16="http://schemas.microsoft.com/office/drawing/2014/main" id="{ED7C07A7-156B-1A14-0630-8F413C940A29}"/>
              </a:ext>
            </a:extLst>
          </p:cNvPr>
          <p:cNvPicPr preferRelativeResize="0"/>
          <p:nvPr/>
        </p:nvPicPr>
        <p:blipFill>
          <a:blip r:embed="rId3">
            <a:alphaModFix amt="5000"/>
          </a:blip>
          <a:stretch>
            <a:fillRect/>
          </a:stretch>
        </p:blipFill>
        <p:spPr>
          <a:xfrm>
            <a:off x="0" y="-1"/>
            <a:ext cx="9144001" cy="5143501"/>
          </a:xfrm>
          <a:prstGeom prst="rect">
            <a:avLst/>
          </a:prstGeom>
          <a:noFill/>
          <a:ln>
            <a:noFill/>
          </a:ln>
        </p:spPr>
      </p:pic>
      <p:pic>
        <p:nvPicPr>
          <p:cNvPr id="113" name="Google Shape;113;p18">
            <a:extLst>
              <a:ext uri="{FF2B5EF4-FFF2-40B4-BE49-F238E27FC236}">
                <a16:creationId xmlns:a16="http://schemas.microsoft.com/office/drawing/2014/main" id="{6A774655-F557-0E0F-80A7-D8D987A6B7F3}"/>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112;p18">
            <a:extLst>
              <a:ext uri="{FF2B5EF4-FFF2-40B4-BE49-F238E27FC236}">
                <a16:creationId xmlns:a16="http://schemas.microsoft.com/office/drawing/2014/main" id="{5741E7E0-FD98-0B93-241E-B1DB26EE191F}"/>
              </a:ext>
            </a:extLst>
          </p:cNvPr>
          <p:cNvSpPr txBox="1"/>
          <p:nvPr/>
        </p:nvSpPr>
        <p:spPr>
          <a:xfrm>
            <a:off x="1" y="738485"/>
            <a:ext cx="262393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Key </a:t>
            </a:r>
            <a:r>
              <a:rPr lang="en" sz="2400" b="1" dirty="0">
                <a:solidFill>
                  <a:srgbClr val="7030A0"/>
                </a:solidFill>
                <a:latin typeface="Rubik"/>
                <a:ea typeface="Rubik"/>
                <a:cs typeface="Rubik"/>
                <a:sym typeface="Rubik"/>
              </a:rPr>
              <a:t>Metrics</a:t>
            </a:r>
            <a:endParaRPr sz="2400" b="1" dirty="0">
              <a:solidFill>
                <a:srgbClr val="7030A0"/>
              </a:solidFill>
              <a:latin typeface="Rubik"/>
              <a:ea typeface="Rubik"/>
              <a:cs typeface="Rubik"/>
              <a:sym typeface="Rubik"/>
            </a:endParaRPr>
          </a:p>
        </p:txBody>
      </p:sp>
      <p:sp>
        <p:nvSpPr>
          <p:cNvPr id="3" name="Google Shape;98;p16">
            <a:extLst>
              <a:ext uri="{FF2B5EF4-FFF2-40B4-BE49-F238E27FC236}">
                <a16:creationId xmlns:a16="http://schemas.microsoft.com/office/drawing/2014/main" id="{AD879797-58B3-FB8D-15F0-AF4FDA3DB50D}"/>
              </a:ext>
            </a:extLst>
          </p:cNvPr>
          <p:cNvSpPr txBox="1"/>
          <p:nvPr/>
        </p:nvSpPr>
        <p:spPr>
          <a:xfrm>
            <a:off x="340602" y="1292453"/>
            <a:ext cx="8376900" cy="61552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Using </a:t>
            </a:r>
            <a:r>
              <a:rPr lang="en-US" b="1" dirty="0">
                <a:latin typeface="Rubik" panose="020B0604020202020204" charset="-79"/>
                <a:ea typeface="Rubik"/>
                <a:cs typeface="Rubik" panose="020B0604020202020204" charset="-79"/>
                <a:sym typeface="Rubik"/>
              </a:rPr>
              <a:t>Looker Studio,</a:t>
            </a:r>
            <a:r>
              <a:rPr lang="en-US" dirty="0">
                <a:latin typeface="Rubik" panose="020B0604020202020204" charset="-79"/>
                <a:ea typeface="Rubik"/>
                <a:cs typeface="Rubik" panose="020B0604020202020204" charset="-79"/>
                <a:sym typeface="Rubik"/>
              </a:rPr>
              <a:t> Create a visualization to display the sales data. The dashboard should include at least the following key metrics:</a:t>
            </a:r>
          </a:p>
        </p:txBody>
      </p:sp>
      <p:sp>
        <p:nvSpPr>
          <p:cNvPr id="4" name="Google Shape;98;p16">
            <a:extLst>
              <a:ext uri="{FF2B5EF4-FFF2-40B4-BE49-F238E27FC236}">
                <a16:creationId xmlns:a16="http://schemas.microsoft.com/office/drawing/2014/main" id="{B4A1D9DD-48C2-A870-C8C6-676B64E9AC6D}"/>
              </a:ext>
            </a:extLst>
          </p:cNvPr>
          <p:cNvSpPr txBox="1"/>
          <p:nvPr/>
        </p:nvSpPr>
        <p:spPr>
          <a:xfrm>
            <a:off x="911965" y="1883652"/>
            <a:ext cx="7854142" cy="1692741"/>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Total Sales</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Total Sales by Product Category</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Total Quantity by Product Category</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Total Sales by City</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Total Quantity by City</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Top 5 Product Categories by Sales</a:t>
            </a:r>
          </a:p>
          <a:p>
            <a:pPr marL="342900" lvl="0" indent="-342900" algn="just" rtl="0">
              <a:spcBef>
                <a:spcPts val="0"/>
              </a:spcBef>
              <a:spcAft>
                <a:spcPts val="0"/>
              </a:spcAft>
              <a:buFont typeface="Arial" panose="020B0604020202020204" pitchFamily="34" charset="0"/>
              <a:buChar char="•"/>
            </a:pPr>
            <a:r>
              <a:rPr lang="en-US" dirty="0">
                <a:latin typeface="Rubik" panose="020B0604020202020204" charset="-79"/>
                <a:ea typeface="Rubik"/>
                <a:cs typeface="Rubik" panose="020B0604020202020204" charset="-79"/>
                <a:sym typeface="Rubik"/>
              </a:rPr>
              <a:t>Top 5 Product Categories by Total Quantity</a:t>
            </a:r>
          </a:p>
        </p:txBody>
      </p:sp>
      <p:sp>
        <p:nvSpPr>
          <p:cNvPr id="8" name="Google Shape;98;p16">
            <a:extLst>
              <a:ext uri="{FF2B5EF4-FFF2-40B4-BE49-F238E27FC236}">
                <a16:creationId xmlns:a16="http://schemas.microsoft.com/office/drawing/2014/main" id="{A696895C-62FE-F3C2-E364-7F1E93C648A3}"/>
              </a:ext>
            </a:extLst>
          </p:cNvPr>
          <p:cNvSpPr txBox="1"/>
          <p:nvPr/>
        </p:nvSpPr>
        <p:spPr>
          <a:xfrm>
            <a:off x="389207" y="3789492"/>
            <a:ext cx="8376900" cy="61552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As a BI Analyst at PT Sejahtera Bersama, we can leverage the detailed transaction table to develop strategies for maintaining and increasing sales.</a:t>
            </a:r>
          </a:p>
        </p:txBody>
      </p:sp>
    </p:spTree>
    <p:extLst>
      <p:ext uri="{BB962C8B-B14F-4D97-AF65-F5344CB8AC3E}">
        <p14:creationId xmlns:p14="http://schemas.microsoft.com/office/powerpoint/2010/main" val="1041099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12;p18">
            <a:extLst>
              <a:ext uri="{FF2B5EF4-FFF2-40B4-BE49-F238E27FC236}">
                <a16:creationId xmlns:a16="http://schemas.microsoft.com/office/drawing/2014/main" id="{38DB97C3-AA1E-B165-E02D-1CCC5554C188}"/>
              </a:ext>
            </a:extLst>
          </p:cNvPr>
          <p:cNvSpPr txBox="1"/>
          <p:nvPr/>
        </p:nvSpPr>
        <p:spPr>
          <a:xfrm>
            <a:off x="461424" y="0"/>
            <a:ext cx="3750589"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Visualisasi </a:t>
            </a:r>
            <a:r>
              <a:rPr lang="en" sz="2400" b="1" dirty="0">
                <a:solidFill>
                  <a:srgbClr val="7030A0"/>
                </a:solidFill>
                <a:latin typeface="Rubik"/>
                <a:ea typeface="Rubik"/>
                <a:cs typeface="Rubik"/>
                <a:sym typeface="Rubik"/>
              </a:rPr>
              <a:t>Dashboard</a:t>
            </a:r>
            <a:endParaRPr sz="2400" b="1" dirty="0">
              <a:solidFill>
                <a:srgbClr val="7030A0"/>
              </a:solidFill>
              <a:latin typeface="Rubik"/>
              <a:ea typeface="Rubik"/>
              <a:cs typeface="Rubik"/>
              <a:sym typeface="Rubik"/>
            </a:endParaRPr>
          </a:p>
        </p:txBody>
      </p:sp>
      <p:sp>
        <p:nvSpPr>
          <p:cNvPr id="9" name="Google Shape;112;p18">
            <a:extLst>
              <a:ext uri="{FF2B5EF4-FFF2-40B4-BE49-F238E27FC236}">
                <a16:creationId xmlns:a16="http://schemas.microsoft.com/office/drawing/2014/main" id="{9BBA7D67-79D2-A20C-F47B-36026EFF4800}"/>
              </a:ext>
            </a:extLst>
          </p:cNvPr>
          <p:cNvSpPr txBox="1"/>
          <p:nvPr/>
        </p:nvSpPr>
        <p:spPr>
          <a:xfrm>
            <a:off x="6776402" y="3632100"/>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tx1"/>
                </a:solidFill>
                <a:effectLst>
                  <a:outerShdw blurRad="38100" dist="38100" dir="2700000" algn="tl">
                    <a:srgbClr val="000000">
                      <a:alpha val="43137"/>
                    </a:srgbClr>
                  </a:outerShdw>
                </a:effectLst>
                <a:latin typeface="Rubik"/>
                <a:ea typeface="Rubik"/>
                <a:cs typeface="Rubik"/>
                <a:sym typeface="Rubik"/>
              </a:rPr>
              <a:t>Link Looker Studio :</a:t>
            </a:r>
            <a:endParaRPr b="1" dirty="0">
              <a:solidFill>
                <a:schemeClr val="tx1"/>
              </a:solidFill>
              <a:effectLst>
                <a:outerShdw blurRad="38100" dist="38100" dir="2700000" algn="tl">
                  <a:srgbClr val="000000">
                    <a:alpha val="43137"/>
                  </a:srgbClr>
                </a:outerShdw>
              </a:effectLst>
              <a:latin typeface="Rubik"/>
              <a:ea typeface="Rubik"/>
              <a:cs typeface="Rubik"/>
              <a:sym typeface="Rubik"/>
            </a:endParaRPr>
          </a:p>
        </p:txBody>
      </p:sp>
      <p:sp>
        <p:nvSpPr>
          <p:cNvPr id="11" name="TextBox 10">
            <a:extLst>
              <a:ext uri="{FF2B5EF4-FFF2-40B4-BE49-F238E27FC236}">
                <a16:creationId xmlns:a16="http://schemas.microsoft.com/office/drawing/2014/main" id="{D58507AB-19B4-F7E3-A258-2278B5D4FC17}"/>
              </a:ext>
            </a:extLst>
          </p:cNvPr>
          <p:cNvSpPr txBox="1"/>
          <p:nvPr/>
        </p:nvSpPr>
        <p:spPr>
          <a:xfrm>
            <a:off x="7167966" y="4032179"/>
            <a:ext cx="1976034" cy="954107"/>
          </a:xfrm>
          <a:prstGeom prst="rect">
            <a:avLst/>
          </a:prstGeom>
          <a:noFill/>
        </p:spPr>
        <p:txBody>
          <a:bodyPr wrap="square">
            <a:spAutoFit/>
          </a:bodyPr>
          <a:lstStyle/>
          <a:p>
            <a:r>
              <a:rPr lang="en-ID" dirty="0">
                <a:solidFill>
                  <a:schemeClr val="accent1"/>
                </a:solidFill>
                <a:hlinkClick r:id="rId2" tooltip="https://lookerstudio.google.com/reporting/1726aa9b-c22d-4d22-b1a4-beedff3b4524"/>
              </a:rPr>
              <a:t>https://lookerstudio.google.com/reporting/1726aa9b-c22d-4d22-b1a4-beedff3b4524</a:t>
            </a:r>
            <a:endParaRPr lang="en-ID" dirty="0">
              <a:solidFill>
                <a:schemeClr val="accent1"/>
              </a:solidFill>
            </a:endParaRPr>
          </a:p>
        </p:txBody>
      </p:sp>
      <p:pic>
        <p:nvPicPr>
          <p:cNvPr id="5" name="Picture 4">
            <a:extLst>
              <a:ext uri="{FF2B5EF4-FFF2-40B4-BE49-F238E27FC236}">
                <a16:creationId xmlns:a16="http://schemas.microsoft.com/office/drawing/2014/main" id="{B50892A3-0C5A-B8AF-5B4E-62D3E79F6B84}"/>
              </a:ext>
            </a:extLst>
          </p:cNvPr>
          <p:cNvPicPr>
            <a:picLocks noChangeAspect="1"/>
          </p:cNvPicPr>
          <p:nvPr/>
        </p:nvPicPr>
        <p:blipFill>
          <a:blip r:embed="rId3"/>
          <a:stretch>
            <a:fillRect/>
          </a:stretch>
        </p:blipFill>
        <p:spPr>
          <a:xfrm>
            <a:off x="461424" y="406400"/>
            <a:ext cx="6706542" cy="4692650"/>
          </a:xfrm>
          <a:prstGeom prst="rect">
            <a:avLst/>
          </a:prstGeom>
        </p:spPr>
      </p:pic>
    </p:spTree>
    <p:extLst>
      <p:ext uri="{BB962C8B-B14F-4D97-AF65-F5344CB8AC3E}">
        <p14:creationId xmlns:p14="http://schemas.microsoft.com/office/powerpoint/2010/main" val="47790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769D-4E5E-243B-2A4A-CC3FC60B41A4}"/>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90F9CF2E-9171-36D1-8965-BB7D6344E154}"/>
              </a:ext>
            </a:extLst>
          </p:cNvPr>
          <p:cNvSpPr txBox="1"/>
          <p:nvPr/>
        </p:nvSpPr>
        <p:spPr>
          <a:xfrm>
            <a:off x="-224725" y="393543"/>
            <a:ext cx="262393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Insight</a:t>
            </a:r>
            <a:endParaRPr sz="2400" b="1" dirty="0">
              <a:solidFill>
                <a:srgbClr val="7030A0"/>
              </a:solidFill>
              <a:latin typeface="Rubik"/>
              <a:ea typeface="Rubik"/>
              <a:cs typeface="Rubik"/>
              <a:sym typeface="Rubik"/>
            </a:endParaRPr>
          </a:p>
        </p:txBody>
      </p:sp>
      <p:grpSp>
        <p:nvGrpSpPr>
          <p:cNvPr id="17" name="Group 16">
            <a:extLst>
              <a:ext uri="{FF2B5EF4-FFF2-40B4-BE49-F238E27FC236}">
                <a16:creationId xmlns:a16="http://schemas.microsoft.com/office/drawing/2014/main" id="{26FF6347-E15B-C1A1-4B3C-E1C646A9D6C5}"/>
              </a:ext>
            </a:extLst>
          </p:cNvPr>
          <p:cNvGrpSpPr/>
          <p:nvPr/>
        </p:nvGrpSpPr>
        <p:grpSpPr>
          <a:xfrm>
            <a:off x="385178" y="947511"/>
            <a:ext cx="4186822" cy="3248478"/>
            <a:chOff x="385178" y="947511"/>
            <a:chExt cx="4791256" cy="3248478"/>
          </a:xfrm>
        </p:grpSpPr>
        <p:pic>
          <p:nvPicPr>
            <p:cNvPr id="3" name="Picture 2">
              <a:extLst>
                <a:ext uri="{FF2B5EF4-FFF2-40B4-BE49-F238E27FC236}">
                  <a16:creationId xmlns:a16="http://schemas.microsoft.com/office/drawing/2014/main" id="{98F2FF19-5474-C032-0D09-0D2D8158C82B}"/>
                </a:ext>
              </a:extLst>
            </p:cNvPr>
            <p:cNvPicPr>
              <a:picLocks noChangeAspect="1"/>
            </p:cNvPicPr>
            <p:nvPr/>
          </p:nvPicPr>
          <p:blipFill>
            <a:blip r:embed="rId2"/>
            <a:stretch>
              <a:fillRect/>
            </a:stretch>
          </p:blipFill>
          <p:spPr>
            <a:xfrm>
              <a:off x="385178" y="947511"/>
              <a:ext cx="4791256" cy="3248478"/>
            </a:xfrm>
            <a:prstGeom prst="rect">
              <a:avLst/>
            </a:prstGeom>
          </p:spPr>
        </p:pic>
        <p:pic>
          <p:nvPicPr>
            <p:cNvPr id="10" name="Picture 9">
              <a:extLst>
                <a:ext uri="{FF2B5EF4-FFF2-40B4-BE49-F238E27FC236}">
                  <a16:creationId xmlns:a16="http://schemas.microsoft.com/office/drawing/2014/main" id="{729CA075-F432-E1D3-44E0-FF9F3B4C991E}"/>
                </a:ext>
              </a:extLst>
            </p:cNvPr>
            <p:cNvPicPr>
              <a:picLocks noChangeAspect="1"/>
            </p:cNvPicPr>
            <p:nvPr/>
          </p:nvPicPr>
          <p:blipFill>
            <a:blip r:embed="rId3"/>
            <a:stretch>
              <a:fillRect/>
            </a:stretch>
          </p:blipFill>
          <p:spPr>
            <a:xfrm>
              <a:off x="2646847" y="2339816"/>
              <a:ext cx="176902" cy="176902"/>
            </a:xfrm>
            <a:prstGeom prst="rect">
              <a:avLst/>
            </a:prstGeom>
          </p:spPr>
        </p:pic>
        <p:pic>
          <p:nvPicPr>
            <p:cNvPr id="11" name="Picture 10">
              <a:extLst>
                <a:ext uri="{FF2B5EF4-FFF2-40B4-BE49-F238E27FC236}">
                  <a16:creationId xmlns:a16="http://schemas.microsoft.com/office/drawing/2014/main" id="{149FB8C8-69BA-0AAC-1717-6B6F7632BB0A}"/>
                </a:ext>
              </a:extLst>
            </p:cNvPr>
            <p:cNvPicPr>
              <a:picLocks noChangeAspect="1"/>
            </p:cNvPicPr>
            <p:nvPr/>
          </p:nvPicPr>
          <p:blipFill>
            <a:blip r:embed="rId3"/>
            <a:stretch>
              <a:fillRect/>
            </a:stretch>
          </p:blipFill>
          <p:spPr>
            <a:xfrm>
              <a:off x="3156964" y="2571750"/>
              <a:ext cx="176902" cy="176902"/>
            </a:xfrm>
            <a:prstGeom prst="rect">
              <a:avLst/>
            </a:prstGeom>
          </p:spPr>
        </p:pic>
        <p:pic>
          <p:nvPicPr>
            <p:cNvPr id="12" name="Picture 11">
              <a:extLst>
                <a:ext uri="{FF2B5EF4-FFF2-40B4-BE49-F238E27FC236}">
                  <a16:creationId xmlns:a16="http://schemas.microsoft.com/office/drawing/2014/main" id="{CF2AC74D-1D59-ACDF-D9B3-F565DE968B30}"/>
                </a:ext>
              </a:extLst>
            </p:cNvPr>
            <p:cNvPicPr>
              <a:picLocks noChangeAspect="1"/>
            </p:cNvPicPr>
            <p:nvPr/>
          </p:nvPicPr>
          <p:blipFill>
            <a:blip r:embed="rId3"/>
            <a:stretch>
              <a:fillRect/>
            </a:stretch>
          </p:blipFill>
          <p:spPr>
            <a:xfrm>
              <a:off x="3664964" y="2000250"/>
              <a:ext cx="176902" cy="176902"/>
            </a:xfrm>
            <a:prstGeom prst="rect">
              <a:avLst/>
            </a:prstGeom>
          </p:spPr>
        </p:pic>
        <p:pic>
          <p:nvPicPr>
            <p:cNvPr id="13" name="Picture 12">
              <a:extLst>
                <a:ext uri="{FF2B5EF4-FFF2-40B4-BE49-F238E27FC236}">
                  <a16:creationId xmlns:a16="http://schemas.microsoft.com/office/drawing/2014/main" id="{CD861918-8C55-0474-112E-586BB6F74449}"/>
                </a:ext>
              </a:extLst>
            </p:cNvPr>
            <p:cNvPicPr>
              <a:picLocks noChangeAspect="1"/>
            </p:cNvPicPr>
            <p:nvPr/>
          </p:nvPicPr>
          <p:blipFill>
            <a:blip r:embed="rId3"/>
            <a:stretch>
              <a:fillRect/>
            </a:stretch>
          </p:blipFill>
          <p:spPr>
            <a:xfrm>
              <a:off x="3841866" y="2571750"/>
              <a:ext cx="176902" cy="176902"/>
            </a:xfrm>
            <a:prstGeom prst="rect">
              <a:avLst/>
            </a:prstGeom>
          </p:spPr>
        </p:pic>
        <p:pic>
          <p:nvPicPr>
            <p:cNvPr id="14" name="Picture 13">
              <a:extLst>
                <a:ext uri="{FF2B5EF4-FFF2-40B4-BE49-F238E27FC236}">
                  <a16:creationId xmlns:a16="http://schemas.microsoft.com/office/drawing/2014/main" id="{4F80D362-6B76-CA92-AF64-A9666806B6F4}"/>
                </a:ext>
              </a:extLst>
            </p:cNvPr>
            <p:cNvPicPr>
              <a:picLocks noChangeAspect="1"/>
            </p:cNvPicPr>
            <p:nvPr/>
          </p:nvPicPr>
          <p:blipFill>
            <a:blip r:embed="rId3"/>
            <a:stretch>
              <a:fillRect/>
            </a:stretch>
          </p:blipFill>
          <p:spPr>
            <a:xfrm>
              <a:off x="4349866" y="2639484"/>
              <a:ext cx="176902" cy="176902"/>
            </a:xfrm>
            <a:prstGeom prst="rect">
              <a:avLst/>
            </a:prstGeom>
          </p:spPr>
        </p:pic>
        <p:pic>
          <p:nvPicPr>
            <p:cNvPr id="15" name="Picture 14">
              <a:extLst>
                <a:ext uri="{FF2B5EF4-FFF2-40B4-BE49-F238E27FC236}">
                  <a16:creationId xmlns:a16="http://schemas.microsoft.com/office/drawing/2014/main" id="{4C7D0A2E-A313-2014-EE50-794948575393}"/>
                </a:ext>
              </a:extLst>
            </p:cNvPr>
            <p:cNvPicPr>
              <a:picLocks noChangeAspect="1"/>
            </p:cNvPicPr>
            <p:nvPr/>
          </p:nvPicPr>
          <p:blipFill>
            <a:blip r:embed="rId3"/>
            <a:stretch>
              <a:fillRect/>
            </a:stretch>
          </p:blipFill>
          <p:spPr>
            <a:xfrm>
              <a:off x="4686416" y="2319867"/>
              <a:ext cx="176902" cy="176902"/>
            </a:xfrm>
            <a:prstGeom prst="rect">
              <a:avLst/>
            </a:prstGeom>
          </p:spPr>
        </p:pic>
      </p:grpSp>
      <p:sp>
        <p:nvSpPr>
          <p:cNvPr id="16" name="Google Shape;98;p16">
            <a:extLst>
              <a:ext uri="{FF2B5EF4-FFF2-40B4-BE49-F238E27FC236}">
                <a16:creationId xmlns:a16="http://schemas.microsoft.com/office/drawing/2014/main" id="{03D95635-5D41-CCB5-D344-2A3285476A85}"/>
              </a:ext>
            </a:extLst>
          </p:cNvPr>
          <p:cNvSpPr txBox="1"/>
          <p:nvPr/>
        </p:nvSpPr>
        <p:spPr>
          <a:xfrm>
            <a:off x="4634377" y="896214"/>
            <a:ext cx="4471886" cy="3908732"/>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latin typeface="Rubik" panose="020B0604020202020204" charset="-79"/>
                <a:cs typeface="Rubik" panose="020B0604020202020204" charset="-79"/>
              </a:rPr>
              <a:t>The trendlines indicate a gradual decline in both </a:t>
            </a:r>
            <a:r>
              <a:rPr lang="en-US" sz="1100" b="1" dirty="0">
                <a:latin typeface="Rubik" panose="020B0604020202020204" charset="-79"/>
                <a:cs typeface="Rubik" panose="020B0604020202020204" charset="-79"/>
              </a:rPr>
              <a:t>Total Sales</a:t>
            </a:r>
            <a:r>
              <a:rPr lang="en-US" sz="1100" dirty="0">
                <a:latin typeface="Rubik" panose="020B0604020202020204" charset="-79"/>
                <a:cs typeface="Rubik" panose="020B0604020202020204" charset="-79"/>
              </a:rPr>
              <a:t> and </a:t>
            </a:r>
            <a:r>
              <a:rPr lang="en-US" sz="1100" b="1" dirty="0">
                <a:latin typeface="Rubik" panose="020B0604020202020204" charset="-79"/>
                <a:cs typeface="Rubik" panose="020B0604020202020204" charset="-79"/>
              </a:rPr>
              <a:t>Order Quantity</a:t>
            </a:r>
            <a:r>
              <a:rPr lang="en-US" sz="1100" dirty="0">
                <a:latin typeface="Rubik" panose="020B0604020202020204" charset="-79"/>
                <a:cs typeface="Rubik" panose="020B0604020202020204" charset="-79"/>
              </a:rPr>
              <a:t> over time, accompanied by noticeable seasonal fluctuations throughout each year.</a:t>
            </a:r>
          </a:p>
          <a:p>
            <a:pPr marL="0" lvl="0" indent="0" algn="just" rtl="0">
              <a:spcBef>
                <a:spcPts val="0"/>
              </a:spcBef>
              <a:spcAft>
                <a:spcPts val="0"/>
              </a:spcAft>
              <a:buNone/>
            </a:pPr>
            <a:endParaRPr lang="en-US" sz="1100" b="1" dirty="0">
              <a:latin typeface="Rubik" panose="020B0604020202020204" charset="-79"/>
              <a:ea typeface="Rubik"/>
              <a:cs typeface="Rubik" panose="020B0604020202020204" charset="-79"/>
              <a:sym typeface="Rubik"/>
            </a:endParaRPr>
          </a:p>
          <a:p>
            <a:pPr marL="0" lvl="0" indent="0" algn="just" rtl="0">
              <a:spcBef>
                <a:spcPts val="0"/>
              </a:spcBef>
              <a:spcAft>
                <a:spcPts val="0"/>
              </a:spcAft>
              <a:buNone/>
            </a:pPr>
            <a:r>
              <a:rPr lang="en-US" sz="1100" dirty="0">
                <a:latin typeface="Rubik" panose="020B0604020202020204" charset="-79"/>
                <a:cs typeface="Rubik" panose="020B0604020202020204" charset="-79"/>
              </a:rPr>
              <a:t>A significant peak was observed in </a:t>
            </a:r>
            <a:r>
              <a:rPr lang="en-US" sz="1100" b="1" dirty="0">
                <a:latin typeface="Rubik" panose="020B0604020202020204" charset="-79"/>
                <a:cs typeface="Rubik" panose="020B0604020202020204" charset="-79"/>
              </a:rPr>
              <a:t>June 2021</a:t>
            </a:r>
            <a:r>
              <a:rPr lang="en-US" sz="1100" dirty="0">
                <a:latin typeface="Rubik" panose="020B0604020202020204" charset="-79"/>
                <a:cs typeface="Rubik" panose="020B0604020202020204" charset="-79"/>
              </a:rPr>
              <a:t>, where </a:t>
            </a:r>
            <a:r>
              <a:rPr lang="en-US" sz="1100" b="1" dirty="0">
                <a:latin typeface="Rubik" panose="020B0604020202020204" charset="-79"/>
                <a:cs typeface="Rubik" panose="020B0604020202020204" charset="-79"/>
              </a:rPr>
              <a:t>Total Sales</a:t>
            </a:r>
            <a:r>
              <a:rPr lang="en-US" sz="1100" dirty="0">
                <a:latin typeface="Rubik" panose="020B0604020202020204" charset="-79"/>
                <a:cs typeface="Rubik" panose="020B0604020202020204" charset="-79"/>
              </a:rPr>
              <a:t> reached </a:t>
            </a:r>
            <a:r>
              <a:rPr lang="en-US" sz="1100" b="1" dirty="0">
                <a:latin typeface="Rubik" panose="020B0604020202020204" charset="-79"/>
                <a:cs typeface="Rubik" panose="020B0604020202020204" charset="-79"/>
              </a:rPr>
              <a:t>95,401.53</a:t>
            </a:r>
            <a:r>
              <a:rPr lang="en-US" sz="1100" dirty="0">
                <a:latin typeface="Rubik" panose="020B0604020202020204" charset="-79"/>
                <a:cs typeface="Rubik" panose="020B0604020202020204" charset="-79"/>
              </a:rPr>
              <a:t> and </a:t>
            </a:r>
            <a:r>
              <a:rPr lang="en-US" sz="1100" b="1" dirty="0">
                <a:latin typeface="Rubik" panose="020B0604020202020204" charset="-79"/>
                <a:cs typeface="Rubik" panose="020B0604020202020204" charset="-79"/>
              </a:rPr>
              <a:t>Order Quantity</a:t>
            </a:r>
            <a:r>
              <a:rPr lang="en-US" sz="1100" dirty="0">
                <a:latin typeface="Rubik" panose="020B0604020202020204" charset="-79"/>
                <a:cs typeface="Rubik" panose="020B0604020202020204" charset="-79"/>
              </a:rPr>
              <a:t> climbed to </a:t>
            </a:r>
            <a:r>
              <a:rPr lang="en-US" sz="1100" b="1" dirty="0">
                <a:latin typeface="Rubik" panose="020B0604020202020204" charset="-79"/>
                <a:cs typeface="Rubik" panose="020B0604020202020204" charset="-79"/>
              </a:rPr>
              <a:t>582</a:t>
            </a:r>
            <a:r>
              <a:rPr lang="en-US" sz="1100" dirty="0">
                <a:latin typeface="Rubik" panose="020B0604020202020204" charset="-79"/>
                <a:cs typeface="Rubik" panose="020B0604020202020204" charset="-79"/>
              </a:rPr>
              <a:t>, most likely driven by major promotional campaigns or mid-year market demand.</a:t>
            </a:r>
          </a:p>
          <a:p>
            <a:pPr marL="0" lvl="0" indent="0" algn="just" rtl="0">
              <a:spcBef>
                <a:spcPts val="0"/>
              </a:spcBef>
              <a:spcAft>
                <a:spcPts val="0"/>
              </a:spcAft>
              <a:buNone/>
            </a:pPr>
            <a:endParaRPr lang="en-US" sz="1100" dirty="0">
              <a:latin typeface="Rubik" panose="020B0604020202020204" charset="-79"/>
              <a:ea typeface="Rubik"/>
              <a:cs typeface="Rubik" panose="020B0604020202020204" charset="-79"/>
              <a:sym typeface="Rubik"/>
            </a:endParaRPr>
          </a:p>
          <a:p>
            <a:pPr marL="0" lvl="0" indent="0" algn="just" rtl="0">
              <a:spcBef>
                <a:spcPts val="0"/>
              </a:spcBef>
              <a:spcAft>
                <a:spcPts val="0"/>
              </a:spcAft>
              <a:buNone/>
            </a:pPr>
            <a:r>
              <a:rPr lang="en-US" sz="1100" dirty="0">
                <a:latin typeface="Rubik" panose="020B0604020202020204" charset="-79"/>
                <a:cs typeface="Rubik" panose="020B0604020202020204" charset="-79"/>
              </a:rPr>
              <a:t>However, following this peak, several months exhibited notable declines:</a:t>
            </a:r>
          </a:p>
          <a:p>
            <a:pPr marL="0" lvl="0" indent="0" algn="just" rtl="0">
              <a:spcBef>
                <a:spcPts val="0"/>
              </a:spcBef>
              <a:spcAft>
                <a:spcPts val="0"/>
              </a:spcAft>
              <a:buNone/>
            </a:pPr>
            <a:endParaRPr lang="en-US" sz="1100" dirty="0">
              <a:latin typeface="Rubik" panose="020B0604020202020204" charset="-79"/>
              <a:ea typeface="Rubik"/>
              <a:cs typeface="Rubik" panose="020B0604020202020204" charset="-79"/>
              <a:sym typeface="Rubik"/>
            </a:endParaRPr>
          </a:p>
          <a:p>
            <a:pPr marL="285750" lvl="0" indent="-285750" algn="just" rtl="0">
              <a:spcBef>
                <a:spcPts val="0"/>
              </a:spcBef>
              <a:spcAft>
                <a:spcPts val="0"/>
              </a:spcAft>
              <a:buFont typeface="Arial" panose="020B0604020202020204" pitchFamily="34" charset="0"/>
              <a:buChar char="•"/>
            </a:pPr>
            <a:r>
              <a:rPr lang="en-US" sz="1100" b="1" dirty="0">
                <a:latin typeface="Rubik" panose="020B0604020202020204" charset="-79"/>
                <a:cs typeface="Rubik" panose="020B0604020202020204" charset="-79"/>
              </a:rPr>
              <a:t>March 2021:</a:t>
            </a:r>
            <a:r>
              <a:rPr lang="en-US" sz="1100" dirty="0">
                <a:latin typeface="Rubik" panose="020B0604020202020204" charset="-79"/>
                <a:cs typeface="Rubik" panose="020B0604020202020204" charset="-79"/>
              </a:rPr>
              <a:t> Total Sales decreased to </a:t>
            </a:r>
            <a:r>
              <a:rPr lang="en-US" sz="1100" b="1" dirty="0">
                <a:latin typeface="Rubik" panose="020B0604020202020204" charset="-79"/>
                <a:cs typeface="Rubik" panose="020B0604020202020204" charset="-79"/>
              </a:rPr>
              <a:t>57,080.91</a:t>
            </a:r>
            <a:r>
              <a:rPr lang="en-US" sz="1100" dirty="0">
                <a:latin typeface="Rubik" panose="020B0604020202020204" charset="-79"/>
                <a:cs typeface="Rubik" panose="020B0604020202020204" charset="-79"/>
              </a:rPr>
              <a:t>, down from </a:t>
            </a:r>
            <a:r>
              <a:rPr lang="en-US" sz="1100" b="1" dirty="0">
                <a:latin typeface="Rubik" panose="020B0604020202020204" charset="-79"/>
                <a:cs typeface="Rubik" panose="020B0604020202020204" charset="-79"/>
              </a:rPr>
              <a:t>72,040.18</a:t>
            </a:r>
            <a:r>
              <a:rPr lang="en-US" sz="1100" dirty="0">
                <a:latin typeface="Rubik" panose="020B0604020202020204" charset="-79"/>
                <a:cs typeface="Rubik" panose="020B0604020202020204" charset="-79"/>
              </a:rPr>
              <a:t> in February.</a:t>
            </a:r>
          </a:p>
          <a:p>
            <a:pPr marL="285750" lvl="0" indent="-285750" algn="just" rtl="0">
              <a:spcBef>
                <a:spcPts val="0"/>
              </a:spcBef>
              <a:spcAft>
                <a:spcPts val="0"/>
              </a:spcAft>
              <a:buFont typeface="Arial" panose="020B0604020202020204" pitchFamily="34" charset="0"/>
              <a:buChar char="•"/>
            </a:pPr>
            <a:r>
              <a:rPr lang="en-US" sz="1100" b="1" dirty="0">
                <a:latin typeface="Rubik" panose="020B0604020202020204" charset="-79"/>
                <a:cs typeface="Rubik" panose="020B0604020202020204" charset="-79"/>
              </a:rPr>
              <a:t>July 2021:</a:t>
            </a:r>
            <a:r>
              <a:rPr lang="en-US" sz="1100" dirty="0">
                <a:latin typeface="Rubik" panose="020B0604020202020204" charset="-79"/>
                <a:cs typeface="Rubik" panose="020B0604020202020204" charset="-79"/>
              </a:rPr>
              <a:t> Total Sales dropped sharply to </a:t>
            </a:r>
            <a:r>
              <a:rPr lang="en-US" sz="1100" b="1" dirty="0">
                <a:latin typeface="Rubik" panose="020B0604020202020204" charset="-79"/>
                <a:cs typeface="Rubik" panose="020B0604020202020204" charset="-79"/>
              </a:rPr>
              <a:t>56,720.86</a:t>
            </a:r>
            <a:r>
              <a:rPr lang="en-US" sz="1100" dirty="0">
                <a:latin typeface="Rubik" panose="020B0604020202020204" charset="-79"/>
                <a:cs typeface="Rubik" panose="020B0604020202020204" charset="-79"/>
              </a:rPr>
              <a:t>, considerably lower compared to June.</a:t>
            </a:r>
          </a:p>
          <a:p>
            <a:pPr marL="285750" lvl="0" indent="-285750" algn="just" rtl="0">
              <a:spcBef>
                <a:spcPts val="0"/>
              </a:spcBef>
              <a:spcAft>
                <a:spcPts val="0"/>
              </a:spcAft>
              <a:buFont typeface="Arial" panose="020B0604020202020204" pitchFamily="34" charset="0"/>
              <a:buChar char="•"/>
            </a:pPr>
            <a:r>
              <a:rPr lang="en-US" sz="1100" b="1" dirty="0">
                <a:latin typeface="Rubik" panose="020B0604020202020204" charset="-79"/>
                <a:cs typeface="Rubik" panose="020B0604020202020204" charset="-79"/>
              </a:rPr>
              <a:t>October 2021:</a:t>
            </a:r>
            <a:r>
              <a:rPr lang="en-US" sz="1100" dirty="0">
                <a:latin typeface="Rubik" panose="020B0604020202020204" charset="-79"/>
                <a:cs typeface="Rubik" panose="020B0604020202020204" charset="-79"/>
              </a:rPr>
              <a:t> A further decline occurred, with Total Sales falling to </a:t>
            </a:r>
            <a:r>
              <a:rPr lang="en-US" sz="1100" b="1" dirty="0">
                <a:latin typeface="Rubik" panose="020B0604020202020204" charset="-79"/>
                <a:cs typeface="Rubik" panose="020B0604020202020204" charset="-79"/>
              </a:rPr>
              <a:t>52,348.49</a:t>
            </a:r>
            <a:r>
              <a:rPr lang="en-US" sz="1100" dirty="0">
                <a:latin typeface="Rubik" panose="020B0604020202020204" charset="-79"/>
                <a:cs typeface="Rubik" panose="020B0604020202020204" charset="-79"/>
              </a:rPr>
              <a:t> and Order Quantity reducing to </a:t>
            </a:r>
            <a:r>
              <a:rPr lang="en-US" sz="1100" b="1" dirty="0">
                <a:latin typeface="Rubik" panose="020B0604020202020204" charset="-79"/>
                <a:cs typeface="Rubik" panose="020B0604020202020204" charset="-79"/>
              </a:rPr>
              <a:t>388</a:t>
            </a:r>
            <a:r>
              <a:rPr lang="en-US" sz="1100" dirty="0">
                <a:latin typeface="Rubik" panose="020B0604020202020204" charset="-79"/>
                <a:cs typeface="Rubik" panose="020B0604020202020204" charset="-79"/>
              </a:rPr>
              <a:t>.</a:t>
            </a:r>
          </a:p>
          <a:p>
            <a:pPr marL="285750" lvl="0" indent="-285750" algn="just" rtl="0">
              <a:spcBef>
                <a:spcPts val="0"/>
              </a:spcBef>
              <a:spcAft>
                <a:spcPts val="0"/>
              </a:spcAft>
              <a:buFont typeface="Arial" panose="020B0604020202020204" pitchFamily="34" charset="0"/>
              <a:buChar char="•"/>
            </a:pPr>
            <a:endParaRPr lang="en-US" sz="1100" dirty="0">
              <a:latin typeface="Rubik" panose="020B0604020202020204" charset="-79"/>
              <a:ea typeface="Rubik"/>
              <a:cs typeface="Rubik" panose="020B0604020202020204" charset="-79"/>
              <a:sym typeface="Rubik"/>
            </a:endParaRPr>
          </a:p>
          <a:p>
            <a:r>
              <a:rPr lang="en-US" sz="1100" dirty="0">
                <a:latin typeface="Rubik" panose="020B0604020202020204" charset="-79"/>
                <a:cs typeface="Rubik" panose="020B0604020202020204" charset="-79"/>
              </a:rPr>
              <a:t>Conversely, both </a:t>
            </a:r>
            <a:r>
              <a:rPr lang="en-US" sz="1100" b="1" dirty="0">
                <a:latin typeface="Rubik" panose="020B0604020202020204" charset="-79"/>
                <a:cs typeface="Rubik" panose="020B0604020202020204" charset="-79"/>
              </a:rPr>
              <a:t>December 2020 and December 2021</a:t>
            </a:r>
            <a:r>
              <a:rPr lang="en-US" sz="1100" dirty="0">
                <a:latin typeface="Rubik" panose="020B0604020202020204" charset="-79"/>
                <a:cs typeface="Rubik" panose="020B0604020202020204" charset="-79"/>
              </a:rPr>
              <a:t> recorded positive sales growth, likely influenced by year-end shopping behavior and festive season demand.</a:t>
            </a:r>
          </a:p>
        </p:txBody>
      </p:sp>
    </p:spTree>
    <p:extLst>
      <p:ext uri="{BB962C8B-B14F-4D97-AF65-F5344CB8AC3E}">
        <p14:creationId xmlns:p14="http://schemas.microsoft.com/office/powerpoint/2010/main" val="1605426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414CF-2E59-2702-96AD-9A970688BE0B}"/>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D71A2197-F0BC-4A29-2C20-78458C9F89C4}"/>
              </a:ext>
            </a:extLst>
          </p:cNvPr>
          <p:cNvSpPr txBox="1"/>
          <p:nvPr/>
        </p:nvSpPr>
        <p:spPr>
          <a:xfrm>
            <a:off x="506876" y="437993"/>
            <a:ext cx="3044126"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Recommendations</a:t>
            </a:r>
            <a:endParaRPr sz="2400" b="1" dirty="0">
              <a:solidFill>
                <a:srgbClr val="7030A0"/>
              </a:solidFill>
              <a:latin typeface="Rubik"/>
              <a:ea typeface="Rubik"/>
              <a:cs typeface="Rubik"/>
              <a:sym typeface="Rubik"/>
            </a:endParaRPr>
          </a:p>
        </p:txBody>
      </p:sp>
      <p:sp>
        <p:nvSpPr>
          <p:cNvPr id="16" name="Google Shape;98;p16">
            <a:extLst>
              <a:ext uri="{FF2B5EF4-FFF2-40B4-BE49-F238E27FC236}">
                <a16:creationId xmlns:a16="http://schemas.microsoft.com/office/drawing/2014/main" id="{8C98091D-0600-74DE-2D8C-81450B5CBA43}"/>
              </a:ext>
            </a:extLst>
          </p:cNvPr>
          <p:cNvSpPr txBox="1"/>
          <p:nvPr/>
        </p:nvSpPr>
        <p:spPr>
          <a:xfrm>
            <a:off x="506876" y="1233261"/>
            <a:ext cx="8237074" cy="2400627"/>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AutoNum type="arabicPeriod"/>
            </a:pPr>
            <a:r>
              <a:rPr lang="en-US" sz="1200" dirty="0">
                <a:latin typeface="Rubik" panose="020B0604020202020204" charset="-79"/>
                <a:cs typeface="Rubik" panose="020B0604020202020204" charset="-79"/>
              </a:rPr>
              <a:t>Given the significant peak in </a:t>
            </a:r>
            <a:r>
              <a:rPr lang="en-US" sz="1200" b="1" dirty="0">
                <a:latin typeface="Rubik" panose="020B0604020202020204" charset="-79"/>
                <a:cs typeface="Rubik" panose="020B0604020202020204" charset="-79"/>
              </a:rPr>
              <a:t>June 2021</a:t>
            </a:r>
            <a:r>
              <a:rPr lang="en-US" sz="1200" dirty="0">
                <a:latin typeface="Rubik" panose="020B0604020202020204" charset="-79"/>
                <a:cs typeface="Rubik" panose="020B0604020202020204" charset="-79"/>
              </a:rPr>
              <a:t>, ensure that mid-year promotional campaigns are carefully planned and well-executed.</a:t>
            </a:r>
          </a:p>
          <a:p>
            <a:pPr marL="228600" lvl="0" indent="-228600" algn="just" rtl="0">
              <a:spcBef>
                <a:spcPts val="0"/>
              </a:spcBef>
              <a:spcAft>
                <a:spcPts val="0"/>
              </a:spcAft>
              <a:buAutoNum type="arabicPeriod"/>
            </a:pPr>
            <a:endParaRPr lang="en-US" sz="1200" dirty="0">
              <a:latin typeface="Rubik" panose="020B0604020202020204" charset="-79"/>
              <a:cs typeface="Rubik" panose="020B0604020202020204" charset="-79"/>
            </a:endParaRPr>
          </a:p>
          <a:p>
            <a:pPr marL="228600" lvl="0" indent="-228600" algn="just" rtl="0">
              <a:spcBef>
                <a:spcPts val="0"/>
              </a:spcBef>
              <a:spcAft>
                <a:spcPts val="0"/>
              </a:spcAft>
              <a:buAutoNum type="arabicPeriod"/>
            </a:pPr>
            <a:r>
              <a:rPr lang="en-US" sz="1200" dirty="0">
                <a:latin typeface="Rubik" panose="020B0604020202020204" charset="-79"/>
                <a:cs typeface="Rubik" panose="020B0604020202020204" charset="-79"/>
              </a:rPr>
              <a:t>Following sales peaks (such as post-</a:t>
            </a:r>
            <a:r>
              <a:rPr lang="en-US" sz="1200" b="1" dirty="0">
                <a:latin typeface="Rubik" panose="020B0604020202020204" charset="-79"/>
                <a:cs typeface="Rubik" panose="020B0604020202020204" charset="-79"/>
              </a:rPr>
              <a:t>June</a:t>
            </a:r>
            <a:r>
              <a:rPr lang="en-US" sz="1200" dirty="0">
                <a:latin typeface="Rubik" panose="020B0604020202020204" charset="-79"/>
                <a:cs typeface="Rubik" panose="020B0604020202020204" charset="-79"/>
              </a:rPr>
              <a:t>), implement retention strategies through loyalty programs, targeted email marketing, and personalized offers to minimize sales decline.</a:t>
            </a:r>
          </a:p>
          <a:p>
            <a:pPr marL="228600" lvl="0" indent="-228600" algn="just" rtl="0">
              <a:spcBef>
                <a:spcPts val="0"/>
              </a:spcBef>
              <a:spcAft>
                <a:spcPts val="0"/>
              </a:spcAft>
              <a:buAutoNum type="arabicPeriod"/>
            </a:pPr>
            <a:endParaRPr lang="en-US" sz="1200" dirty="0">
              <a:latin typeface="Rubik" panose="020B0604020202020204" charset="-79"/>
              <a:cs typeface="Rubik" panose="020B0604020202020204" charset="-79"/>
            </a:endParaRPr>
          </a:p>
          <a:p>
            <a:pPr marL="228600" lvl="0" indent="-228600" algn="just" rtl="0">
              <a:spcBef>
                <a:spcPts val="0"/>
              </a:spcBef>
              <a:spcAft>
                <a:spcPts val="0"/>
              </a:spcAft>
              <a:buAutoNum type="arabicPeriod"/>
            </a:pPr>
            <a:r>
              <a:rPr lang="en-US" sz="1200" dirty="0">
                <a:latin typeface="Rubik" panose="020B0604020202020204" charset="-79"/>
                <a:cs typeface="Rubik" panose="020B0604020202020204" charset="-79"/>
              </a:rPr>
              <a:t>Conduct root cause analysis for months with sharp declines (</a:t>
            </a:r>
            <a:r>
              <a:rPr lang="en-US" sz="1200" b="1" dirty="0">
                <a:latin typeface="Rubik" panose="020B0604020202020204" charset="-79"/>
                <a:cs typeface="Rubik" panose="020B0604020202020204" charset="-79"/>
              </a:rPr>
              <a:t>March, July, and October</a:t>
            </a:r>
            <a:r>
              <a:rPr lang="en-US" sz="1200" dirty="0">
                <a:latin typeface="Rubik" panose="020B0604020202020204" charset="-79"/>
                <a:cs typeface="Rubik" panose="020B0604020202020204" charset="-79"/>
              </a:rPr>
              <a:t>).</a:t>
            </a:r>
          </a:p>
          <a:p>
            <a:pPr marL="228600" lvl="0" indent="-228600" algn="just" rtl="0">
              <a:spcBef>
                <a:spcPts val="0"/>
              </a:spcBef>
              <a:spcAft>
                <a:spcPts val="0"/>
              </a:spcAft>
              <a:buAutoNum type="arabicPeriod"/>
            </a:pPr>
            <a:endParaRPr lang="en-US" sz="1200" dirty="0">
              <a:latin typeface="Rubik" panose="020B0604020202020204" charset="-79"/>
              <a:cs typeface="Rubik" panose="020B0604020202020204" charset="-79"/>
            </a:endParaRPr>
          </a:p>
          <a:p>
            <a:pPr marL="228600" lvl="0" indent="-228600" algn="just" rtl="0">
              <a:spcBef>
                <a:spcPts val="0"/>
              </a:spcBef>
              <a:spcAft>
                <a:spcPts val="0"/>
              </a:spcAft>
              <a:buAutoNum type="arabicPeriod"/>
            </a:pPr>
            <a:r>
              <a:rPr lang="en-US" sz="1200" dirty="0">
                <a:latin typeface="Rubik" panose="020B0604020202020204" charset="-79"/>
                <a:cs typeface="Rubik" panose="020B0604020202020204" charset="-79"/>
              </a:rPr>
              <a:t>Investigate potential causes, including pricing strategy, stock availability, competitive activity, or changes in customer behavior.</a:t>
            </a:r>
          </a:p>
          <a:p>
            <a:pPr marL="228600" lvl="0" indent="-228600" algn="just" rtl="0">
              <a:spcBef>
                <a:spcPts val="0"/>
              </a:spcBef>
              <a:spcAft>
                <a:spcPts val="0"/>
              </a:spcAft>
              <a:buAutoNum type="arabicPeriod"/>
            </a:pPr>
            <a:endParaRPr lang="en-US" sz="1200" dirty="0">
              <a:latin typeface="Rubik" panose="020B0604020202020204" charset="-79"/>
              <a:cs typeface="Rubik" panose="020B0604020202020204" charset="-79"/>
            </a:endParaRPr>
          </a:p>
          <a:p>
            <a:pPr marL="228600" lvl="0" indent="-228600" algn="just" rtl="0">
              <a:spcBef>
                <a:spcPts val="0"/>
              </a:spcBef>
              <a:spcAft>
                <a:spcPts val="0"/>
              </a:spcAft>
              <a:buAutoNum type="arabicPeriod"/>
            </a:pPr>
            <a:r>
              <a:rPr lang="en-US" sz="1200" dirty="0">
                <a:latin typeface="Rubik" panose="020B0604020202020204" charset="-79"/>
                <a:cs typeface="Rubik" panose="020B0604020202020204" charset="-79"/>
              </a:rPr>
              <a:t>Initiate holiday campaigns starting from November to extend purchasing momentum.</a:t>
            </a:r>
          </a:p>
        </p:txBody>
      </p:sp>
    </p:spTree>
    <p:extLst>
      <p:ext uri="{BB962C8B-B14F-4D97-AF65-F5344CB8AC3E}">
        <p14:creationId xmlns:p14="http://schemas.microsoft.com/office/powerpoint/2010/main" val="3901890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F915F-8D4A-115F-7D7C-90417DC4C205}"/>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793930F5-25B1-688A-08F7-2461BBBD4E0A}"/>
              </a:ext>
            </a:extLst>
          </p:cNvPr>
          <p:cNvSpPr txBox="1"/>
          <p:nvPr/>
        </p:nvSpPr>
        <p:spPr>
          <a:xfrm>
            <a:off x="-224725" y="393543"/>
            <a:ext cx="262393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Insight</a:t>
            </a:r>
            <a:endParaRPr sz="2400" b="1" dirty="0">
              <a:solidFill>
                <a:srgbClr val="7030A0"/>
              </a:solidFill>
              <a:latin typeface="Rubik"/>
              <a:ea typeface="Rubik"/>
              <a:cs typeface="Rubik"/>
              <a:sym typeface="Rubik"/>
            </a:endParaRPr>
          </a:p>
        </p:txBody>
      </p:sp>
      <p:sp>
        <p:nvSpPr>
          <p:cNvPr id="16" name="Google Shape;98;p16">
            <a:extLst>
              <a:ext uri="{FF2B5EF4-FFF2-40B4-BE49-F238E27FC236}">
                <a16:creationId xmlns:a16="http://schemas.microsoft.com/office/drawing/2014/main" id="{6D64DE95-003A-4DFC-8FAD-AC83C236AC94}"/>
              </a:ext>
            </a:extLst>
          </p:cNvPr>
          <p:cNvSpPr txBox="1"/>
          <p:nvPr/>
        </p:nvSpPr>
        <p:spPr>
          <a:xfrm>
            <a:off x="4521630" y="870814"/>
            <a:ext cx="4471886" cy="3785621"/>
          </a:xfrm>
          <a:prstGeom prst="rect">
            <a:avLst/>
          </a:prstGeom>
          <a:noFill/>
          <a:ln>
            <a:noFill/>
          </a:ln>
        </p:spPr>
        <p:txBody>
          <a:bodyPr spcFirstLastPara="1" wrap="square" lIns="91425" tIns="91425" rIns="91425" bIns="91425" anchor="t" anchorCtr="0">
            <a:spAutoFit/>
          </a:bodyPr>
          <a:lstStyle/>
          <a:p>
            <a:pPr marL="228600" lvl="1" indent="-228600" algn="just">
              <a:buFont typeface="+mj-lt"/>
              <a:buAutoNum type="arabicPeriod"/>
            </a:pPr>
            <a:r>
              <a:rPr lang="en-US" sz="900" b="1" dirty="0">
                <a:latin typeface="Rubik" panose="020B0604020202020204" charset="-79"/>
                <a:cs typeface="Rubik" panose="020B0604020202020204" charset="-79"/>
              </a:rPr>
              <a:t>Robots</a:t>
            </a:r>
            <a:r>
              <a:rPr lang="en-US" sz="900" dirty="0">
                <a:latin typeface="Rubik" panose="020B0604020202020204" charset="-79"/>
                <a:cs typeface="Rubik" panose="020B0604020202020204" charset="-79"/>
              </a:rPr>
              <a:t> — Achieved the highest total sales of </a:t>
            </a:r>
            <a:r>
              <a:rPr lang="en-US" sz="900" b="1" dirty="0">
                <a:latin typeface="Rubik" panose="020B0604020202020204" charset="-79"/>
                <a:cs typeface="Rubik" panose="020B0604020202020204" charset="-79"/>
              </a:rPr>
              <a:t>743,505</a:t>
            </a:r>
            <a:r>
              <a:rPr lang="en-US" sz="900" dirty="0">
                <a:latin typeface="Rubik" panose="020B0604020202020204" charset="-79"/>
                <a:cs typeface="Rubik" panose="020B0604020202020204" charset="-79"/>
              </a:rPr>
              <a:t> despite having a relatively low order quantity of </a:t>
            </a:r>
            <a:r>
              <a:rPr lang="en-US" sz="900" b="1" dirty="0">
                <a:latin typeface="Rubik" panose="020B0604020202020204" charset="-79"/>
                <a:cs typeface="Rubik" panose="020B0604020202020204" charset="-79"/>
              </a:rPr>
              <a:t>1,053</a:t>
            </a:r>
            <a:r>
              <a:rPr lang="en-US" sz="900" dirty="0">
                <a:latin typeface="Rubik" panose="020B0604020202020204" charset="-79"/>
                <a:cs typeface="Rubik" panose="020B0604020202020204" charset="-79"/>
              </a:rPr>
              <a:t>. This indicates that robots are premium products, primarily targeted toward corporate clients or tech-savvy individuals who are willing to invest in high-value purchases.</a:t>
            </a:r>
          </a:p>
          <a:p>
            <a:pPr marL="228600" lvl="1" indent="-228600" algn="just">
              <a:buFont typeface="+mj-lt"/>
              <a:buAutoNum type="arabicPeriod"/>
            </a:pPr>
            <a:endParaRPr lang="en-US" sz="900" dirty="0">
              <a:latin typeface="Rubik" panose="020B0604020202020204" charset="-79"/>
              <a:cs typeface="Rubik" panose="020B0604020202020204" charset="-79"/>
            </a:endParaRPr>
          </a:p>
          <a:p>
            <a:pPr marL="228600" lvl="1" indent="-228600" algn="just">
              <a:buFont typeface="+mj-lt"/>
              <a:buAutoNum type="arabicPeriod"/>
            </a:pPr>
            <a:r>
              <a:rPr lang="en-US" sz="900" b="1" dirty="0">
                <a:latin typeface="Rubik" panose="020B0604020202020204" charset="-79"/>
                <a:cs typeface="Rubik" panose="020B0604020202020204" charset="-79"/>
              </a:rPr>
              <a:t>Robot Kits</a:t>
            </a:r>
            <a:r>
              <a:rPr lang="en-US" sz="900" dirty="0">
                <a:latin typeface="Rubik" panose="020B0604020202020204" charset="-79"/>
                <a:cs typeface="Rubik" panose="020B0604020202020204" charset="-79"/>
              </a:rPr>
              <a:t> — Recorded the lowest total sales and order quantity. This suggests that the product may be less attractive to customers, possibly due to minimal marketing efforts or pricing that does not align with customer expectations. A pricing and promotion review is recommended.</a:t>
            </a:r>
          </a:p>
          <a:p>
            <a:pPr marL="228600" lvl="1" indent="-228600" algn="just">
              <a:buFont typeface="+mj-lt"/>
              <a:buAutoNum type="arabicPeriod"/>
            </a:pPr>
            <a:endParaRPr lang="en-US" sz="900" b="1" dirty="0">
              <a:latin typeface="Rubik" panose="020B0604020202020204" charset="-79"/>
              <a:cs typeface="Rubik" panose="020B0604020202020204" charset="-79"/>
            </a:endParaRPr>
          </a:p>
          <a:p>
            <a:pPr marL="228600" lvl="1" indent="-228600" algn="just">
              <a:buFont typeface="+mj-lt"/>
              <a:buAutoNum type="arabicPeriod"/>
            </a:pPr>
            <a:r>
              <a:rPr lang="en-US" sz="900" b="1" dirty="0">
                <a:latin typeface="Rubik" panose="020B0604020202020204" charset="-79"/>
                <a:cs typeface="Rubik" panose="020B0604020202020204" charset="-79"/>
              </a:rPr>
              <a:t>eBooks</a:t>
            </a:r>
            <a:r>
              <a:rPr lang="en-US" sz="900" dirty="0">
                <a:latin typeface="Rubik" panose="020B0604020202020204" charset="-79"/>
                <a:cs typeface="Rubik" panose="020B0604020202020204" charset="-79"/>
              </a:rPr>
              <a:t> — Dominated in order quantity with </a:t>
            </a:r>
            <a:r>
              <a:rPr lang="en-US" sz="900" b="1" dirty="0">
                <a:latin typeface="Rubik" panose="020B0604020202020204" charset="-79"/>
                <a:cs typeface="Rubik" panose="020B0604020202020204" charset="-79"/>
              </a:rPr>
              <a:t>3,123</a:t>
            </a:r>
            <a:r>
              <a:rPr lang="en-US" sz="900" dirty="0">
                <a:latin typeface="Rubik" panose="020B0604020202020204" charset="-79"/>
                <a:cs typeface="Rubik" panose="020B0604020202020204" charset="-79"/>
              </a:rPr>
              <a:t> units sold but generated lower total sales of </a:t>
            </a:r>
            <a:r>
              <a:rPr lang="en-US" sz="900" b="1" dirty="0">
                <a:latin typeface="Rubik" panose="020B0604020202020204" charset="-79"/>
                <a:cs typeface="Rubik" panose="020B0604020202020204" charset="-79"/>
              </a:rPr>
              <a:t>58,968.41</a:t>
            </a:r>
            <a:r>
              <a:rPr lang="en-US" sz="900" dirty="0">
                <a:latin typeface="Rubik" panose="020B0604020202020204" charset="-79"/>
                <a:cs typeface="Rubik" panose="020B0604020202020204" charset="-79"/>
              </a:rPr>
              <a:t>. This highlights their affordability and ease of distribution, making them highly accessible and often purchased in bulk for educational or complementary purposes.</a:t>
            </a:r>
          </a:p>
          <a:p>
            <a:pPr marL="228600" lvl="1" indent="-228600" algn="just">
              <a:buFont typeface="+mj-lt"/>
              <a:buAutoNum type="arabicPeriod"/>
            </a:pPr>
            <a:endParaRPr lang="en-US" sz="900" b="1" dirty="0">
              <a:latin typeface="Rubik" panose="020B0604020202020204" charset="-79"/>
              <a:cs typeface="Rubik" panose="020B0604020202020204" charset="-79"/>
            </a:endParaRPr>
          </a:p>
          <a:p>
            <a:pPr marL="228600" lvl="1" indent="-228600" algn="just">
              <a:buFont typeface="+mj-lt"/>
              <a:buAutoNum type="arabicPeriod"/>
            </a:pPr>
            <a:r>
              <a:rPr lang="en-US" sz="900" b="1" dirty="0">
                <a:latin typeface="Rubik" panose="020B0604020202020204" charset="-79"/>
                <a:cs typeface="Rubik" panose="020B0604020202020204" charset="-79"/>
              </a:rPr>
              <a:t>Blueprints</a:t>
            </a:r>
            <a:r>
              <a:rPr lang="en-US" sz="900" dirty="0">
                <a:latin typeface="Rubik" panose="020B0604020202020204" charset="-79"/>
                <a:cs typeface="Rubik" panose="020B0604020202020204" charset="-79"/>
              </a:rPr>
              <a:t> — Showed the lowest total sales value of </a:t>
            </a:r>
            <a:r>
              <a:rPr lang="en-US" sz="900" b="1" dirty="0">
                <a:latin typeface="Rubik" panose="020B0604020202020204" charset="-79"/>
                <a:cs typeface="Rubik" panose="020B0604020202020204" charset="-79"/>
              </a:rPr>
              <a:t>16,434.51</a:t>
            </a:r>
            <a:r>
              <a:rPr lang="en-US" sz="900" dirty="0">
                <a:latin typeface="Rubik" panose="020B0604020202020204" charset="-79"/>
                <a:cs typeface="Rubik" panose="020B0604020202020204" charset="-79"/>
              </a:rPr>
              <a:t>. These products are typically purchased as add-ons to primary products, with pricing that reflects their supplementary nature.</a:t>
            </a:r>
          </a:p>
          <a:p>
            <a:pPr marL="228600" lvl="1" indent="-228600" algn="just">
              <a:buFont typeface="+mj-lt"/>
              <a:buAutoNum type="arabicPeriod"/>
            </a:pPr>
            <a:endParaRPr lang="en-US" sz="900" b="1" dirty="0">
              <a:latin typeface="Rubik" panose="020B0604020202020204" charset="-79"/>
              <a:cs typeface="Rubik" panose="020B0604020202020204" charset="-79"/>
            </a:endParaRPr>
          </a:p>
          <a:p>
            <a:pPr>
              <a:buNone/>
            </a:pPr>
            <a:r>
              <a:rPr lang="en-US" sz="900" b="1" dirty="0">
                <a:latin typeface="Rubik" panose="020B0604020202020204" charset="-79"/>
                <a:cs typeface="Rubik" panose="020B0604020202020204" charset="-79"/>
              </a:rPr>
              <a:t>Consumer Behavior Trends </a:t>
            </a:r>
            <a:r>
              <a:rPr lang="en-US" sz="900" dirty="0">
                <a:latin typeface="Rubik" panose="020B0604020202020204" charset="-79"/>
                <a:cs typeface="Rubik" panose="020B0604020202020204" charset="-79"/>
              </a:rPr>
              <a:t>The data shows that </a:t>
            </a:r>
            <a:r>
              <a:rPr lang="en-US" sz="900" b="1" dirty="0">
                <a:latin typeface="Rubik" panose="020B0604020202020204" charset="-79"/>
                <a:cs typeface="Rubik" panose="020B0604020202020204" charset="-79"/>
              </a:rPr>
              <a:t>eBooks</a:t>
            </a:r>
            <a:r>
              <a:rPr lang="en-US" sz="900" dirty="0">
                <a:latin typeface="Rubik" panose="020B0604020202020204" charset="-79"/>
                <a:cs typeface="Rubik" panose="020B0604020202020204" charset="-79"/>
              </a:rPr>
              <a:t> and </a:t>
            </a:r>
            <a:r>
              <a:rPr lang="en-US" sz="900" b="1" dirty="0">
                <a:latin typeface="Rubik" panose="020B0604020202020204" charset="-79"/>
                <a:cs typeface="Rubik" panose="020B0604020202020204" charset="-79"/>
              </a:rPr>
              <a:t>Blueprints</a:t>
            </a:r>
            <a:r>
              <a:rPr lang="en-US" sz="900" dirty="0">
                <a:latin typeface="Rubik" panose="020B0604020202020204" charset="-79"/>
                <a:cs typeface="Rubik" panose="020B0604020202020204" charset="-79"/>
              </a:rPr>
              <a:t> are more popular among consumers due to their affordability, ease of access, and their function as complementary products. In contrast, </a:t>
            </a:r>
            <a:r>
              <a:rPr lang="en-US" sz="900" b="1" dirty="0">
                <a:latin typeface="Rubik" panose="020B0604020202020204" charset="-79"/>
                <a:cs typeface="Rubik" panose="020B0604020202020204" charset="-79"/>
              </a:rPr>
              <a:t>Robots</a:t>
            </a:r>
            <a:r>
              <a:rPr lang="en-US" sz="900" dirty="0">
                <a:latin typeface="Rubik" panose="020B0604020202020204" charset="-79"/>
                <a:cs typeface="Rubik" panose="020B0604020202020204" charset="-79"/>
              </a:rPr>
              <a:t> are positioned as high-value items for niche markets, while </a:t>
            </a:r>
            <a:r>
              <a:rPr lang="en-US" sz="900" b="1" dirty="0">
                <a:latin typeface="Rubik" panose="020B0604020202020204" charset="-79"/>
                <a:cs typeface="Rubik" panose="020B0604020202020204" charset="-79"/>
              </a:rPr>
              <a:t>Robot Kits</a:t>
            </a:r>
            <a:r>
              <a:rPr lang="en-US" sz="900" dirty="0">
                <a:latin typeface="Rubik" panose="020B0604020202020204" charset="-79"/>
                <a:cs typeface="Rubik" panose="020B0604020202020204" charset="-79"/>
              </a:rPr>
              <a:t> require strategic attention to improve their market appeal.</a:t>
            </a:r>
          </a:p>
          <a:p>
            <a:pPr marL="228600" lvl="0" indent="-228600" algn="just" rtl="0">
              <a:spcBef>
                <a:spcPts val="0"/>
              </a:spcBef>
              <a:spcAft>
                <a:spcPts val="0"/>
              </a:spcAft>
              <a:buFont typeface="+mj-lt"/>
              <a:buAutoNum type="arabicPeriod"/>
            </a:pPr>
            <a:endParaRPr lang="en-US" sz="900" b="1" dirty="0">
              <a:latin typeface="Rubik" panose="020B0604020202020204" charset="-79"/>
              <a:cs typeface="Rubik" panose="020B0604020202020204" charset="-79"/>
            </a:endParaRPr>
          </a:p>
          <a:p>
            <a:pPr lvl="0" algn="just" rtl="0">
              <a:spcBef>
                <a:spcPts val="0"/>
              </a:spcBef>
              <a:spcAft>
                <a:spcPts val="0"/>
              </a:spcAft>
            </a:pPr>
            <a:endParaRPr lang="en-US" sz="900" b="1" dirty="0">
              <a:latin typeface="Rubik" panose="020B0604020202020204" charset="-79"/>
              <a:cs typeface="Rubik" panose="020B0604020202020204" charset="-79"/>
            </a:endParaRPr>
          </a:p>
        </p:txBody>
      </p:sp>
      <p:pic>
        <p:nvPicPr>
          <p:cNvPr id="5" name="Picture 4">
            <a:extLst>
              <a:ext uri="{FF2B5EF4-FFF2-40B4-BE49-F238E27FC236}">
                <a16:creationId xmlns:a16="http://schemas.microsoft.com/office/drawing/2014/main" id="{D122D768-86B4-07D6-1529-7FE5282F17D6}"/>
              </a:ext>
            </a:extLst>
          </p:cNvPr>
          <p:cNvPicPr>
            <a:picLocks noChangeAspect="1"/>
          </p:cNvPicPr>
          <p:nvPr/>
        </p:nvPicPr>
        <p:blipFill>
          <a:blip r:embed="rId2"/>
          <a:stretch>
            <a:fillRect/>
          </a:stretch>
        </p:blipFill>
        <p:spPr>
          <a:xfrm>
            <a:off x="463579" y="947511"/>
            <a:ext cx="4089400" cy="2257740"/>
          </a:xfrm>
          <a:prstGeom prst="rect">
            <a:avLst/>
          </a:prstGeom>
        </p:spPr>
      </p:pic>
      <p:pic>
        <p:nvPicPr>
          <p:cNvPr id="6" name="Picture 5">
            <a:extLst>
              <a:ext uri="{FF2B5EF4-FFF2-40B4-BE49-F238E27FC236}">
                <a16:creationId xmlns:a16="http://schemas.microsoft.com/office/drawing/2014/main" id="{A4AEEF44-9A2D-4BCC-C535-1855371513E9}"/>
              </a:ext>
            </a:extLst>
          </p:cNvPr>
          <p:cNvPicPr>
            <a:picLocks noChangeAspect="1"/>
          </p:cNvPicPr>
          <p:nvPr/>
        </p:nvPicPr>
        <p:blipFill>
          <a:blip r:embed="rId3"/>
          <a:stretch>
            <a:fillRect/>
          </a:stretch>
        </p:blipFill>
        <p:spPr>
          <a:xfrm>
            <a:off x="876299" y="1832724"/>
            <a:ext cx="622301" cy="1478051"/>
          </a:xfrm>
          <a:prstGeom prst="rect">
            <a:avLst/>
          </a:prstGeom>
        </p:spPr>
      </p:pic>
      <p:pic>
        <p:nvPicPr>
          <p:cNvPr id="7" name="Picture 6">
            <a:extLst>
              <a:ext uri="{FF2B5EF4-FFF2-40B4-BE49-F238E27FC236}">
                <a16:creationId xmlns:a16="http://schemas.microsoft.com/office/drawing/2014/main" id="{05E7E9D6-9F76-956A-D1A6-E616D91C14F3}"/>
              </a:ext>
            </a:extLst>
          </p:cNvPr>
          <p:cNvPicPr>
            <a:picLocks noChangeAspect="1"/>
          </p:cNvPicPr>
          <p:nvPr/>
        </p:nvPicPr>
        <p:blipFill>
          <a:blip r:embed="rId3"/>
          <a:stretch>
            <a:fillRect/>
          </a:stretch>
        </p:blipFill>
        <p:spPr>
          <a:xfrm>
            <a:off x="1911320" y="2481458"/>
            <a:ext cx="519527" cy="776555"/>
          </a:xfrm>
          <a:prstGeom prst="rect">
            <a:avLst/>
          </a:prstGeom>
        </p:spPr>
      </p:pic>
      <p:pic>
        <p:nvPicPr>
          <p:cNvPr id="8" name="Picture 7">
            <a:extLst>
              <a:ext uri="{FF2B5EF4-FFF2-40B4-BE49-F238E27FC236}">
                <a16:creationId xmlns:a16="http://schemas.microsoft.com/office/drawing/2014/main" id="{FE66770A-93BC-DF1C-FA81-FD678B1C5A68}"/>
              </a:ext>
            </a:extLst>
          </p:cNvPr>
          <p:cNvPicPr>
            <a:picLocks noChangeAspect="1"/>
          </p:cNvPicPr>
          <p:nvPr/>
        </p:nvPicPr>
        <p:blipFill>
          <a:blip r:embed="rId3"/>
          <a:stretch>
            <a:fillRect/>
          </a:stretch>
        </p:blipFill>
        <p:spPr>
          <a:xfrm>
            <a:off x="3238501" y="1899833"/>
            <a:ext cx="714416" cy="1343833"/>
          </a:xfrm>
          <a:prstGeom prst="rect">
            <a:avLst/>
          </a:prstGeom>
        </p:spPr>
      </p:pic>
      <p:pic>
        <p:nvPicPr>
          <p:cNvPr id="9" name="Picture 8">
            <a:extLst>
              <a:ext uri="{FF2B5EF4-FFF2-40B4-BE49-F238E27FC236}">
                <a16:creationId xmlns:a16="http://schemas.microsoft.com/office/drawing/2014/main" id="{FCEE0616-77A6-9A79-DA91-5106648173B3}"/>
              </a:ext>
            </a:extLst>
          </p:cNvPr>
          <p:cNvPicPr>
            <a:picLocks noChangeAspect="1"/>
          </p:cNvPicPr>
          <p:nvPr/>
        </p:nvPicPr>
        <p:blipFill>
          <a:blip r:embed="rId3"/>
          <a:stretch>
            <a:fillRect/>
          </a:stretch>
        </p:blipFill>
        <p:spPr>
          <a:xfrm>
            <a:off x="3868323" y="2330450"/>
            <a:ext cx="519527" cy="980325"/>
          </a:xfrm>
          <a:prstGeom prst="rect">
            <a:avLst/>
          </a:prstGeom>
        </p:spPr>
      </p:pic>
    </p:spTree>
    <p:extLst>
      <p:ext uri="{BB962C8B-B14F-4D97-AF65-F5344CB8AC3E}">
        <p14:creationId xmlns:p14="http://schemas.microsoft.com/office/powerpoint/2010/main" val="1291599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35F73-DA53-6D2B-F6FB-2ED9DC37C5C5}"/>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4B15501B-7A63-337B-EFDC-CC05CBB1D526}"/>
              </a:ext>
            </a:extLst>
          </p:cNvPr>
          <p:cNvSpPr txBox="1"/>
          <p:nvPr/>
        </p:nvSpPr>
        <p:spPr>
          <a:xfrm>
            <a:off x="506876" y="437993"/>
            <a:ext cx="3044126"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Recommendations</a:t>
            </a:r>
            <a:endParaRPr sz="2400" b="1" dirty="0">
              <a:solidFill>
                <a:srgbClr val="7030A0"/>
              </a:solidFill>
              <a:latin typeface="Rubik"/>
              <a:ea typeface="Rubik"/>
              <a:cs typeface="Rubik"/>
              <a:sym typeface="Rubik"/>
            </a:endParaRPr>
          </a:p>
        </p:txBody>
      </p:sp>
      <p:grpSp>
        <p:nvGrpSpPr>
          <p:cNvPr id="11" name="Group 10">
            <a:extLst>
              <a:ext uri="{FF2B5EF4-FFF2-40B4-BE49-F238E27FC236}">
                <a16:creationId xmlns:a16="http://schemas.microsoft.com/office/drawing/2014/main" id="{2B2A7288-47A6-FC2E-9462-7A7CF5EE266E}"/>
              </a:ext>
            </a:extLst>
          </p:cNvPr>
          <p:cNvGrpSpPr/>
          <p:nvPr/>
        </p:nvGrpSpPr>
        <p:grpSpPr>
          <a:xfrm>
            <a:off x="506876" y="991961"/>
            <a:ext cx="8503774" cy="3547505"/>
            <a:chOff x="506876" y="991961"/>
            <a:chExt cx="8503774" cy="3547505"/>
          </a:xfrm>
        </p:grpSpPr>
        <p:sp>
          <p:nvSpPr>
            <p:cNvPr id="16" name="Google Shape;98;p16">
              <a:extLst>
                <a:ext uri="{FF2B5EF4-FFF2-40B4-BE49-F238E27FC236}">
                  <a16:creationId xmlns:a16="http://schemas.microsoft.com/office/drawing/2014/main" id="{CFBC7410-313F-C94F-F8BA-485B0752979E}"/>
                </a:ext>
              </a:extLst>
            </p:cNvPr>
            <p:cNvSpPr txBox="1"/>
            <p:nvPr/>
          </p:nvSpPr>
          <p:spPr>
            <a:xfrm>
              <a:off x="506876" y="99196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ID" sz="1200" b="1" dirty="0">
                  <a:latin typeface="Rubik" panose="020B0604020202020204" charset="-79"/>
                  <a:cs typeface="Rubik" panose="020B0604020202020204" charset="-79"/>
                </a:rPr>
                <a:t>1. Robots (Premium Product)</a:t>
              </a:r>
            </a:p>
          </p:txBody>
        </p:sp>
        <p:sp>
          <p:nvSpPr>
            <p:cNvPr id="4" name="Google Shape;98;p16">
              <a:extLst>
                <a:ext uri="{FF2B5EF4-FFF2-40B4-BE49-F238E27FC236}">
                  <a16:creationId xmlns:a16="http://schemas.microsoft.com/office/drawing/2014/main" id="{1D35F08C-C907-2636-091F-66AAC4CE3B76}"/>
                </a:ext>
              </a:extLst>
            </p:cNvPr>
            <p:cNvSpPr txBox="1"/>
            <p:nvPr/>
          </p:nvSpPr>
          <p:spPr>
            <a:xfrm>
              <a:off x="773576" y="1296761"/>
              <a:ext cx="8237074" cy="738633"/>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Strengthen targeted marketing campaigns aimed at corporate clients and tech professionals.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Enhance the premium brand positioning through business case studies, testimonials, and presence at tech events.</a:t>
              </a:r>
              <a:endParaRPr lang="en-ID" sz="1200" dirty="0">
                <a:latin typeface="Rubik" panose="020B0604020202020204" charset="-79"/>
                <a:cs typeface="Rubik" panose="020B0604020202020204" charset="-79"/>
              </a:endParaRPr>
            </a:p>
          </p:txBody>
        </p:sp>
        <p:sp>
          <p:nvSpPr>
            <p:cNvPr id="5" name="Google Shape;98;p16">
              <a:extLst>
                <a:ext uri="{FF2B5EF4-FFF2-40B4-BE49-F238E27FC236}">
                  <a16:creationId xmlns:a16="http://schemas.microsoft.com/office/drawing/2014/main" id="{CEA3AFEE-F4AD-5838-31AC-DDE1647A518F}"/>
                </a:ext>
              </a:extLst>
            </p:cNvPr>
            <p:cNvSpPr txBox="1"/>
            <p:nvPr/>
          </p:nvSpPr>
          <p:spPr>
            <a:xfrm>
              <a:off x="506876" y="191523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2. Robot Kits (Lowest Sales Performance)</a:t>
              </a:r>
              <a:endParaRPr lang="en-ID" sz="1200" b="1" dirty="0">
                <a:latin typeface="Rubik" panose="020B0604020202020204" charset="-79"/>
                <a:cs typeface="Rubik" panose="020B0604020202020204" charset="-79"/>
              </a:endParaRPr>
            </a:p>
          </p:txBody>
        </p:sp>
        <p:sp>
          <p:nvSpPr>
            <p:cNvPr id="6" name="Google Shape;98;p16">
              <a:extLst>
                <a:ext uri="{FF2B5EF4-FFF2-40B4-BE49-F238E27FC236}">
                  <a16:creationId xmlns:a16="http://schemas.microsoft.com/office/drawing/2014/main" id="{8E52C11B-3B8C-A118-2082-69D97CE73F93}"/>
                </a:ext>
              </a:extLst>
            </p:cNvPr>
            <p:cNvSpPr txBox="1"/>
            <p:nvPr/>
          </p:nvSpPr>
          <p:spPr>
            <a:xfrm>
              <a:off x="773576" y="2202433"/>
              <a:ext cx="8237074" cy="738633"/>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Conduct a pricing review to ensure product value aligns with customer expectations.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Increase digital promotion efforts through social media advertising and influencer collaborations to boost brand awareness.</a:t>
              </a:r>
              <a:endParaRPr lang="en-ID" sz="1200" dirty="0">
                <a:latin typeface="Rubik" panose="020B0604020202020204" charset="-79"/>
                <a:cs typeface="Rubik" panose="020B0604020202020204" charset="-79"/>
              </a:endParaRPr>
            </a:p>
          </p:txBody>
        </p:sp>
        <p:sp>
          <p:nvSpPr>
            <p:cNvPr id="7" name="Google Shape;98;p16">
              <a:extLst>
                <a:ext uri="{FF2B5EF4-FFF2-40B4-BE49-F238E27FC236}">
                  <a16:creationId xmlns:a16="http://schemas.microsoft.com/office/drawing/2014/main" id="{D2F488EA-56E1-DE6A-95A9-FE04868381F4}"/>
                </a:ext>
              </a:extLst>
            </p:cNvPr>
            <p:cNvSpPr txBox="1"/>
            <p:nvPr/>
          </p:nvSpPr>
          <p:spPr>
            <a:xfrm>
              <a:off x="506876" y="283850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3. </a:t>
              </a:r>
              <a:r>
                <a:rPr lang="en-ID" sz="1200" b="1" dirty="0">
                  <a:latin typeface="Rubik" panose="020B0604020202020204" charset="-79"/>
                  <a:cs typeface="Rubik" panose="020B0604020202020204" charset="-79"/>
                </a:rPr>
                <a:t>eBooks (Highest Order Volume)</a:t>
              </a:r>
            </a:p>
          </p:txBody>
        </p:sp>
        <p:sp>
          <p:nvSpPr>
            <p:cNvPr id="8" name="Google Shape;98;p16">
              <a:extLst>
                <a:ext uri="{FF2B5EF4-FFF2-40B4-BE49-F238E27FC236}">
                  <a16:creationId xmlns:a16="http://schemas.microsoft.com/office/drawing/2014/main" id="{7AFD3A84-34AA-F099-5B10-D0A2ED1D20C3}"/>
                </a:ext>
              </a:extLst>
            </p:cNvPr>
            <p:cNvSpPr txBox="1"/>
            <p:nvPr/>
          </p:nvSpPr>
          <p:spPr>
            <a:xfrm>
              <a:off x="773576" y="3108105"/>
              <a:ext cx="8237074" cy="369302"/>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Maintain affordability and accessibility as key strengths.</a:t>
              </a:r>
              <a:endParaRPr lang="en-ID" sz="1200" dirty="0">
                <a:latin typeface="Rubik" panose="020B0604020202020204" charset="-79"/>
                <a:cs typeface="Rubik" panose="020B0604020202020204" charset="-79"/>
              </a:endParaRPr>
            </a:p>
          </p:txBody>
        </p:sp>
        <p:sp>
          <p:nvSpPr>
            <p:cNvPr id="9" name="Google Shape;98;p16">
              <a:extLst>
                <a:ext uri="{FF2B5EF4-FFF2-40B4-BE49-F238E27FC236}">
                  <a16:creationId xmlns:a16="http://schemas.microsoft.com/office/drawing/2014/main" id="{4E73451F-F15B-22EF-34E9-946B1058E875}"/>
                </a:ext>
              </a:extLst>
            </p:cNvPr>
            <p:cNvSpPr txBox="1"/>
            <p:nvPr/>
          </p:nvSpPr>
          <p:spPr>
            <a:xfrm>
              <a:off x="506876" y="3477407"/>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4. </a:t>
              </a:r>
              <a:r>
                <a:rPr lang="en-ID" sz="1200" b="1" dirty="0"/>
                <a:t>Blueprints (Supplementary Product)</a:t>
              </a:r>
              <a:endParaRPr lang="en-ID" sz="1200" b="1" dirty="0">
                <a:latin typeface="Rubik" panose="020B0604020202020204" charset="-79"/>
                <a:cs typeface="Rubik" panose="020B0604020202020204" charset="-79"/>
              </a:endParaRPr>
            </a:p>
          </p:txBody>
        </p:sp>
        <p:sp>
          <p:nvSpPr>
            <p:cNvPr id="10" name="Google Shape;98;p16">
              <a:extLst>
                <a:ext uri="{FF2B5EF4-FFF2-40B4-BE49-F238E27FC236}">
                  <a16:creationId xmlns:a16="http://schemas.microsoft.com/office/drawing/2014/main" id="{DFC2444C-2F82-9217-FD0D-6D983BF7B916}"/>
                </a:ext>
              </a:extLst>
            </p:cNvPr>
            <p:cNvSpPr txBox="1"/>
            <p:nvPr/>
          </p:nvSpPr>
          <p:spPr>
            <a:xfrm>
              <a:off x="773576" y="3800833"/>
              <a:ext cx="8237074" cy="738633"/>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Continue positioning blueprints as affordable add-on products.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Enhance product content and visuals to clearly communicate the value of blueprints as complementary resources</a:t>
              </a:r>
              <a:endParaRPr lang="en-ID" sz="1200" dirty="0">
                <a:latin typeface="Rubik" panose="020B0604020202020204" charset="-79"/>
                <a:cs typeface="Rubik" panose="020B0604020202020204" charset="-79"/>
              </a:endParaRPr>
            </a:p>
          </p:txBody>
        </p:sp>
      </p:grpSp>
    </p:spTree>
    <p:extLst>
      <p:ext uri="{BB962C8B-B14F-4D97-AF65-F5344CB8AC3E}">
        <p14:creationId xmlns:p14="http://schemas.microsoft.com/office/powerpoint/2010/main" val="2592923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508FD-EA09-B981-729C-E4C1FA4B9D56}"/>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6B073966-D187-B546-D490-57D7EC13A2CB}"/>
              </a:ext>
            </a:extLst>
          </p:cNvPr>
          <p:cNvSpPr txBox="1"/>
          <p:nvPr/>
        </p:nvSpPr>
        <p:spPr>
          <a:xfrm>
            <a:off x="-224725" y="393543"/>
            <a:ext cx="262393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Insight</a:t>
            </a:r>
            <a:endParaRPr sz="2400" b="1" dirty="0">
              <a:solidFill>
                <a:srgbClr val="7030A0"/>
              </a:solidFill>
              <a:latin typeface="Rubik"/>
              <a:ea typeface="Rubik"/>
              <a:cs typeface="Rubik"/>
              <a:sym typeface="Rubik"/>
            </a:endParaRPr>
          </a:p>
        </p:txBody>
      </p:sp>
      <p:pic>
        <p:nvPicPr>
          <p:cNvPr id="4" name="Picture 3">
            <a:extLst>
              <a:ext uri="{FF2B5EF4-FFF2-40B4-BE49-F238E27FC236}">
                <a16:creationId xmlns:a16="http://schemas.microsoft.com/office/drawing/2014/main" id="{DE7878F1-59E8-E733-6823-D01666968C42}"/>
              </a:ext>
            </a:extLst>
          </p:cNvPr>
          <p:cNvPicPr>
            <a:picLocks noChangeAspect="1"/>
          </p:cNvPicPr>
          <p:nvPr/>
        </p:nvPicPr>
        <p:blipFill>
          <a:blip r:embed="rId2"/>
          <a:stretch>
            <a:fillRect/>
          </a:stretch>
        </p:blipFill>
        <p:spPr>
          <a:xfrm>
            <a:off x="472613" y="1214211"/>
            <a:ext cx="4359737" cy="2297339"/>
          </a:xfrm>
          <a:prstGeom prst="rect">
            <a:avLst/>
          </a:prstGeom>
        </p:spPr>
      </p:pic>
      <p:sp>
        <p:nvSpPr>
          <p:cNvPr id="14" name="Rectangle 4">
            <a:extLst>
              <a:ext uri="{FF2B5EF4-FFF2-40B4-BE49-F238E27FC236}">
                <a16:creationId xmlns:a16="http://schemas.microsoft.com/office/drawing/2014/main" id="{9D2DE6F4-2ADB-4007-8951-B237575064A8}"/>
              </a:ext>
            </a:extLst>
          </p:cNvPr>
          <p:cNvSpPr>
            <a:spLocks noChangeArrowheads="1"/>
          </p:cNvSpPr>
          <p:nvPr/>
        </p:nvSpPr>
        <p:spPr bwMode="auto">
          <a:xfrm>
            <a:off x="4902200" y="1214211"/>
            <a:ext cx="4241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900" b="1" i="0" u="none" strike="noStrike" cap="none" normalizeH="0" baseline="0" dirty="0">
                <a:ln>
                  <a:noFill/>
                </a:ln>
                <a:solidFill>
                  <a:schemeClr val="tx1"/>
                </a:solidFill>
                <a:effectLst/>
                <a:latin typeface="Arial" panose="020B0604020202020204" pitchFamily="34" charset="0"/>
              </a:rPr>
              <a:t>Premium Products</a:t>
            </a:r>
            <a:r>
              <a:rPr kumimoji="0" lang="en-US" altLang="en-US" sz="900" b="0" i="0" u="none" strike="noStrike" cap="none" normalizeH="0" baseline="0" dirty="0">
                <a:ln>
                  <a:noFill/>
                </a:ln>
                <a:solidFill>
                  <a:schemeClr val="tx1"/>
                </a:solidFill>
                <a:effectLst/>
                <a:latin typeface="Arial" panose="020B0604020202020204" pitchFamily="34" charset="0"/>
              </a:rPr>
              <a:t> (Robots &amp; Drones) — High revenue contribution despite lower sales volume.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900" b="1" i="0" u="none" strike="noStrike" cap="none" normalizeH="0" baseline="0" dirty="0">
                <a:ln>
                  <a:noFill/>
                </a:ln>
                <a:solidFill>
                  <a:schemeClr val="tx1"/>
                </a:solidFill>
                <a:effectLst/>
                <a:latin typeface="Arial" panose="020B0604020202020204" pitchFamily="34" charset="0"/>
              </a:rPr>
              <a:t>Digital Products</a:t>
            </a:r>
            <a:r>
              <a:rPr kumimoji="0" lang="en-US" altLang="en-US" sz="900" b="0" i="0" u="none" strike="noStrike" cap="none" normalizeH="0" baseline="0" dirty="0">
                <a:ln>
                  <a:noFill/>
                </a:ln>
                <a:solidFill>
                  <a:schemeClr val="tx1"/>
                </a:solidFill>
                <a:effectLst/>
                <a:latin typeface="Arial" panose="020B0604020202020204" pitchFamily="34" charset="0"/>
              </a:rPr>
              <a:t> (eBooks &amp; Training Videos) — Strong sales due to affordability and accessibility.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900" b="1" i="0" u="none" strike="noStrike" cap="none" normalizeH="0" baseline="0" dirty="0">
                <a:ln>
                  <a:noFill/>
                </a:ln>
                <a:solidFill>
                  <a:schemeClr val="tx1"/>
                </a:solidFill>
                <a:effectLst/>
                <a:latin typeface="Arial" panose="020B0604020202020204" pitchFamily="34" charset="0"/>
              </a:rPr>
              <a:t>Drones</a:t>
            </a:r>
            <a:r>
              <a:rPr kumimoji="0" lang="en-US" altLang="en-US" sz="900" b="0" i="0" u="none" strike="noStrike" cap="none" normalizeH="0" baseline="0" dirty="0">
                <a:ln>
                  <a:noFill/>
                </a:ln>
                <a:solidFill>
                  <a:schemeClr val="tx1"/>
                </a:solidFill>
                <a:effectLst/>
                <a:latin typeface="Arial" panose="020B0604020202020204" pitchFamily="34" charset="0"/>
              </a:rPr>
              <a:t> — High-value product with strong, consistent demand.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900" b="1" i="0" u="none" strike="noStrike" cap="none" normalizeH="0" baseline="0" dirty="0">
                <a:ln>
                  <a:noFill/>
                </a:ln>
                <a:solidFill>
                  <a:schemeClr val="tx1"/>
                </a:solidFill>
                <a:effectLst/>
                <a:latin typeface="Arial" panose="020B0604020202020204" pitchFamily="34" charset="0"/>
              </a:rPr>
              <a:t>Drone Kits</a:t>
            </a:r>
            <a:r>
              <a:rPr kumimoji="0" lang="en-US" altLang="en-US" sz="900" b="0" i="0" u="none" strike="noStrike" cap="none" normalizeH="0" baseline="0" dirty="0">
                <a:ln>
                  <a:noFill/>
                </a:ln>
                <a:solidFill>
                  <a:schemeClr val="tx1"/>
                </a:solidFill>
                <a:effectLst/>
                <a:latin typeface="Arial" panose="020B0604020202020204" pitchFamily="34" charset="0"/>
              </a:rPr>
              <a:t> — Often purchased as accessories, showing bundling potential.</a:t>
            </a:r>
            <a:endParaRPr lang="en-US" altLang="en-US" sz="900" dirty="0">
              <a:solidFill>
                <a:schemeClr val="tx1"/>
              </a:solidFill>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900" b="1" i="0" u="none" strike="noStrike" cap="none" normalizeH="0" baseline="0" dirty="0">
                <a:ln>
                  <a:noFill/>
                </a:ln>
                <a:solidFill>
                  <a:schemeClr val="tx1"/>
                </a:solidFill>
                <a:effectLst/>
                <a:latin typeface="Arial" panose="020B0604020202020204" pitchFamily="34" charset="0"/>
              </a:rPr>
              <a:t>Training Videos</a:t>
            </a:r>
            <a:r>
              <a:rPr kumimoji="0" lang="en-US" altLang="en-US" sz="900" b="0" i="0" u="none" strike="noStrike" cap="none" normalizeH="0" baseline="0" dirty="0">
                <a:ln>
                  <a:noFill/>
                </a:ln>
                <a:solidFill>
                  <a:schemeClr val="tx1"/>
                </a:solidFill>
                <a:effectLst/>
                <a:latin typeface="Arial" panose="020B0604020202020204" pitchFamily="34" charset="0"/>
              </a:rPr>
              <a:t> — High demand from beginners, indicating the need for educational support. </a:t>
            </a:r>
          </a:p>
        </p:txBody>
      </p:sp>
    </p:spTree>
    <p:extLst>
      <p:ext uri="{BB962C8B-B14F-4D97-AF65-F5344CB8AC3E}">
        <p14:creationId xmlns:p14="http://schemas.microsoft.com/office/powerpoint/2010/main" val="127872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9E0DD-835A-A51D-F9B3-21ED2895DFC5}"/>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6969E349-0152-1823-3088-B936CD4AE351}"/>
              </a:ext>
            </a:extLst>
          </p:cNvPr>
          <p:cNvSpPr txBox="1"/>
          <p:nvPr/>
        </p:nvSpPr>
        <p:spPr>
          <a:xfrm>
            <a:off x="506876" y="437993"/>
            <a:ext cx="3044126"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Recommendations</a:t>
            </a:r>
            <a:endParaRPr sz="2400" b="1" dirty="0">
              <a:solidFill>
                <a:srgbClr val="7030A0"/>
              </a:solidFill>
              <a:latin typeface="Rubik"/>
              <a:ea typeface="Rubik"/>
              <a:cs typeface="Rubik"/>
              <a:sym typeface="Rubik"/>
            </a:endParaRPr>
          </a:p>
        </p:txBody>
      </p:sp>
      <p:grpSp>
        <p:nvGrpSpPr>
          <p:cNvPr id="11" name="Group 10">
            <a:extLst>
              <a:ext uri="{FF2B5EF4-FFF2-40B4-BE49-F238E27FC236}">
                <a16:creationId xmlns:a16="http://schemas.microsoft.com/office/drawing/2014/main" id="{6EA58CC6-A078-D90D-2EAF-A40612646C3F}"/>
              </a:ext>
            </a:extLst>
          </p:cNvPr>
          <p:cNvGrpSpPr/>
          <p:nvPr/>
        </p:nvGrpSpPr>
        <p:grpSpPr>
          <a:xfrm>
            <a:off x="506876" y="991961"/>
            <a:ext cx="8503774" cy="3547505"/>
            <a:chOff x="506876" y="991961"/>
            <a:chExt cx="8503774" cy="3547505"/>
          </a:xfrm>
        </p:grpSpPr>
        <p:sp>
          <p:nvSpPr>
            <p:cNvPr id="16" name="Google Shape;98;p16">
              <a:extLst>
                <a:ext uri="{FF2B5EF4-FFF2-40B4-BE49-F238E27FC236}">
                  <a16:creationId xmlns:a16="http://schemas.microsoft.com/office/drawing/2014/main" id="{BB2A24D9-DBA2-6DC1-76C2-2E2D52288A3C}"/>
                </a:ext>
              </a:extLst>
            </p:cNvPr>
            <p:cNvSpPr txBox="1"/>
            <p:nvPr/>
          </p:nvSpPr>
          <p:spPr>
            <a:xfrm>
              <a:off x="506876" y="99196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ID" sz="1200" b="1" dirty="0">
                  <a:latin typeface="Rubik" panose="020B0604020202020204" charset="-79"/>
                  <a:cs typeface="Rubik" panose="020B0604020202020204" charset="-79"/>
                </a:rPr>
                <a:t>1. Strengthen Premium Product Promotions</a:t>
              </a:r>
            </a:p>
          </p:txBody>
        </p:sp>
        <p:sp>
          <p:nvSpPr>
            <p:cNvPr id="4" name="Google Shape;98;p16">
              <a:extLst>
                <a:ext uri="{FF2B5EF4-FFF2-40B4-BE49-F238E27FC236}">
                  <a16:creationId xmlns:a16="http://schemas.microsoft.com/office/drawing/2014/main" id="{EDBF3C76-E3FC-8B97-65F6-CE56C4F7B905}"/>
                </a:ext>
              </a:extLst>
            </p:cNvPr>
            <p:cNvSpPr txBox="1"/>
            <p:nvPr/>
          </p:nvSpPr>
          <p:spPr>
            <a:xfrm>
              <a:off x="773576" y="1296761"/>
              <a:ext cx="8237074" cy="553968"/>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Focus marketing efforts on Robots and Drones to maximize revenue from premium categories.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Offer installment plans or exclusive programs to encourage purchases of high-ticket items.</a:t>
              </a:r>
            </a:p>
          </p:txBody>
        </p:sp>
        <p:sp>
          <p:nvSpPr>
            <p:cNvPr id="5" name="Google Shape;98;p16">
              <a:extLst>
                <a:ext uri="{FF2B5EF4-FFF2-40B4-BE49-F238E27FC236}">
                  <a16:creationId xmlns:a16="http://schemas.microsoft.com/office/drawing/2014/main" id="{9F8EB9C2-0770-0E34-2985-8FD28F33C41A}"/>
                </a:ext>
              </a:extLst>
            </p:cNvPr>
            <p:cNvSpPr txBox="1"/>
            <p:nvPr/>
          </p:nvSpPr>
          <p:spPr>
            <a:xfrm>
              <a:off x="506876" y="191523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2. Expand the Digital Product Portfolio</a:t>
              </a:r>
              <a:endParaRPr lang="en-ID" sz="1200" b="1" dirty="0">
                <a:latin typeface="Rubik" panose="020B0604020202020204" charset="-79"/>
                <a:cs typeface="Rubik" panose="020B0604020202020204" charset="-79"/>
              </a:endParaRPr>
            </a:p>
          </p:txBody>
        </p:sp>
        <p:sp>
          <p:nvSpPr>
            <p:cNvPr id="6" name="Google Shape;98;p16">
              <a:extLst>
                <a:ext uri="{FF2B5EF4-FFF2-40B4-BE49-F238E27FC236}">
                  <a16:creationId xmlns:a16="http://schemas.microsoft.com/office/drawing/2014/main" id="{F0AE8307-B1F1-F8AF-5D48-4BC7E473AAF1}"/>
                </a:ext>
              </a:extLst>
            </p:cNvPr>
            <p:cNvSpPr txBox="1"/>
            <p:nvPr/>
          </p:nvSpPr>
          <p:spPr>
            <a:xfrm>
              <a:off x="773576" y="2202433"/>
              <a:ext cx="8237074" cy="553968"/>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Add more </a:t>
              </a:r>
              <a:r>
                <a:rPr lang="en-US" sz="1200" b="1" dirty="0">
                  <a:latin typeface="Rubik" panose="020B0604020202020204" charset="-79"/>
                  <a:cs typeface="Rubik" panose="020B0604020202020204" charset="-79"/>
                </a:rPr>
                <a:t>eBooks and Training Videos</a:t>
              </a:r>
              <a:r>
                <a:rPr lang="en-US" sz="1200" dirty="0">
                  <a:latin typeface="Rubik" panose="020B0604020202020204" charset="-79"/>
                  <a:cs typeface="Rubik" panose="020B0604020202020204" charset="-79"/>
                </a:rPr>
                <a:t> on relevant topics to attract a wider customer base.</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Create digital product bundles to increase transaction value</a:t>
              </a:r>
              <a:endParaRPr lang="en-ID" sz="1200" dirty="0">
                <a:latin typeface="Rubik" panose="020B0604020202020204" charset="-79"/>
                <a:cs typeface="Rubik" panose="020B0604020202020204" charset="-79"/>
              </a:endParaRPr>
            </a:p>
          </p:txBody>
        </p:sp>
        <p:sp>
          <p:nvSpPr>
            <p:cNvPr id="7" name="Google Shape;98;p16">
              <a:extLst>
                <a:ext uri="{FF2B5EF4-FFF2-40B4-BE49-F238E27FC236}">
                  <a16:creationId xmlns:a16="http://schemas.microsoft.com/office/drawing/2014/main" id="{68B32DCB-1D6C-EBE8-9497-E4E9C3E4140E}"/>
                </a:ext>
              </a:extLst>
            </p:cNvPr>
            <p:cNvSpPr txBox="1"/>
            <p:nvPr/>
          </p:nvSpPr>
          <p:spPr>
            <a:xfrm>
              <a:off x="506876" y="2752329"/>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3. </a:t>
              </a:r>
              <a:r>
                <a:rPr lang="en-ID" sz="1200" b="1" dirty="0">
                  <a:latin typeface="Rubik" panose="020B0604020202020204" charset="-79"/>
                  <a:cs typeface="Rubik" panose="020B0604020202020204" charset="-79"/>
                </a:rPr>
                <a:t>Develop Bundling Strategies</a:t>
              </a:r>
            </a:p>
          </p:txBody>
        </p:sp>
        <p:sp>
          <p:nvSpPr>
            <p:cNvPr id="8" name="Google Shape;98;p16">
              <a:extLst>
                <a:ext uri="{FF2B5EF4-FFF2-40B4-BE49-F238E27FC236}">
                  <a16:creationId xmlns:a16="http://schemas.microsoft.com/office/drawing/2014/main" id="{9001D632-976B-ADD7-925A-E684D5C3DD9F}"/>
                </a:ext>
              </a:extLst>
            </p:cNvPr>
            <p:cNvSpPr txBox="1"/>
            <p:nvPr/>
          </p:nvSpPr>
          <p:spPr>
            <a:xfrm>
              <a:off x="773576" y="3022535"/>
              <a:ext cx="8237074" cy="553968"/>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Offer Drone + Drone Kit bundles to boost accessory sales.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Provide special discounts for package purchases.</a:t>
              </a:r>
              <a:endParaRPr lang="en-ID" sz="1200" dirty="0">
                <a:latin typeface="Rubik" panose="020B0604020202020204" charset="-79"/>
                <a:cs typeface="Rubik" panose="020B0604020202020204" charset="-79"/>
              </a:endParaRPr>
            </a:p>
          </p:txBody>
        </p:sp>
        <p:sp>
          <p:nvSpPr>
            <p:cNvPr id="9" name="Google Shape;98;p16">
              <a:extLst>
                <a:ext uri="{FF2B5EF4-FFF2-40B4-BE49-F238E27FC236}">
                  <a16:creationId xmlns:a16="http://schemas.microsoft.com/office/drawing/2014/main" id="{912687ED-39CB-70BF-888F-86B4A5115CC0}"/>
                </a:ext>
              </a:extLst>
            </p:cNvPr>
            <p:cNvSpPr txBox="1"/>
            <p:nvPr/>
          </p:nvSpPr>
          <p:spPr>
            <a:xfrm>
              <a:off x="506876" y="3477407"/>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4. Enhance Educational Support for New Customers</a:t>
              </a:r>
              <a:endParaRPr lang="en-ID" sz="1200" b="1" dirty="0">
                <a:latin typeface="Rubik" panose="020B0604020202020204" charset="-79"/>
                <a:cs typeface="Rubik" panose="020B0604020202020204" charset="-79"/>
              </a:endParaRPr>
            </a:p>
          </p:txBody>
        </p:sp>
        <p:sp>
          <p:nvSpPr>
            <p:cNvPr id="10" name="Google Shape;98;p16">
              <a:extLst>
                <a:ext uri="{FF2B5EF4-FFF2-40B4-BE49-F238E27FC236}">
                  <a16:creationId xmlns:a16="http://schemas.microsoft.com/office/drawing/2014/main" id="{02F3E232-C298-BEE7-32E9-A33D2FE98BAE}"/>
                </a:ext>
              </a:extLst>
            </p:cNvPr>
            <p:cNvSpPr txBox="1"/>
            <p:nvPr/>
          </p:nvSpPr>
          <p:spPr>
            <a:xfrm>
              <a:off x="773576" y="3800833"/>
              <a:ext cx="8237074" cy="738633"/>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Provide webinars, tutorials, and free educational content to attract and retain beginner-level buyers.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Create loyalty programs based on educational engagement (e.g., reward points for purchasing training videos).</a:t>
              </a:r>
              <a:endParaRPr lang="en-ID" sz="1200" dirty="0">
                <a:latin typeface="Rubik" panose="020B0604020202020204" charset="-79"/>
                <a:cs typeface="Rubik" panose="020B0604020202020204" charset="-79"/>
              </a:endParaRPr>
            </a:p>
          </p:txBody>
        </p:sp>
      </p:grpSp>
    </p:spTree>
    <p:extLst>
      <p:ext uri="{BB962C8B-B14F-4D97-AF65-F5344CB8AC3E}">
        <p14:creationId xmlns:p14="http://schemas.microsoft.com/office/powerpoint/2010/main" val="1636834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608850" y="1113326"/>
            <a:ext cx="792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020" b="1" dirty="0">
                <a:solidFill>
                  <a:schemeClr val="lt1"/>
                </a:solidFill>
                <a:effectLst>
                  <a:outerShdw blurRad="38100" dist="38100" dir="2700000" algn="tl">
                    <a:srgbClr val="000000">
                      <a:alpha val="43137"/>
                    </a:srgbClr>
                  </a:outerShdw>
                </a:effectLst>
                <a:latin typeface="Rubik"/>
                <a:ea typeface="Rubik"/>
                <a:cs typeface="Rubik"/>
                <a:sym typeface="Rubik"/>
              </a:rPr>
              <a:t>Table of Contents</a:t>
            </a:r>
            <a:endParaRPr sz="3020" b="1" dirty="0">
              <a:solidFill>
                <a:schemeClr val="lt1"/>
              </a:solidFill>
              <a:effectLst>
                <a:outerShdw blurRad="38100" dist="38100" dir="2700000" algn="tl">
                  <a:srgbClr val="000000">
                    <a:alpha val="43137"/>
                  </a:srgbClr>
                </a:outerShdw>
              </a:effectLst>
              <a:latin typeface="Rubik"/>
              <a:ea typeface="Rubik"/>
              <a:cs typeface="Rubik"/>
              <a:sym typeface="Rubik"/>
            </a:endParaRPr>
          </a:p>
        </p:txBody>
      </p:sp>
      <p:sp>
        <p:nvSpPr>
          <p:cNvPr id="6" name="Rectangle: Rounded Corners 5">
            <a:extLst>
              <a:ext uri="{FF2B5EF4-FFF2-40B4-BE49-F238E27FC236}">
                <a16:creationId xmlns:a16="http://schemas.microsoft.com/office/drawing/2014/main" id="{E5D3E844-B06E-0184-40C9-0BF2B29E37D3}"/>
              </a:ext>
            </a:extLst>
          </p:cNvPr>
          <p:cNvSpPr/>
          <p:nvPr/>
        </p:nvSpPr>
        <p:spPr>
          <a:xfrm>
            <a:off x="818075" y="2023906"/>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1. Case Study</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9" name="Rectangle: Rounded Corners 8">
            <a:extLst>
              <a:ext uri="{FF2B5EF4-FFF2-40B4-BE49-F238E27FC236}">
                <a16:creationId xmlns:a16="http://schemas.microsoft.com/office/drawing/2014/main" id="{D818ACB2-2824-AF1B-2EDD-AC1B4F17EA2C}"/>
              </a:ext>
            </a:extLst>
          </p:cNvPr>
          <p:cNvSpPr/>
          <p:nvPr/>
        </p:nvSpPr>
        <p:spPr>
          <a:xfrm>
            <a:off x="818075" y="2903741"/>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2. Tools</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0" name="Rectangle: Rounded Corners 9">
            <a:extLst>
              <a:ext uri="{FF2B5EF4-FFF2-40B4-BE49-F238E27FC236}">
                <a16:creationId xmlns:a16="http://schemas.microsoft.com/office/drawing/2014/main" id="{BD22CA30-7EDA-07E0-6DCE-697202D4C501}"/>
              </a:ext>
            </a:extLst>
          </p:cNvPr>
          <p:cNvSpPr/>
          <p:nvPr/>
        </p:nvSpPr>
        <p:spPr>
          <a:xfrm>
            <a:off x="818075" y="3834817"/>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3. Dataset</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1" name="Rectangle: Rounded Corners 10">
            <a:extLst>
              <a:ext uri="{FF2B5EF4-FFF2-40B4-BE49-F238E27FC236}">
                <a16:creationId xmlns:a16="http://schemas.microsoft.com/office/drawing/2014/main" id="{8DC9AF4F-E25B-3091-BE44-5F8771CCBAB0}"/>
              </a:ext>
            </a:extLst>
          </p:cNvPr>
          <p:cNvSpPr/>
          <p:nvPr/>
        </p:nvSpPr>
        <p:spPr>
          <a:xfrm>
            <a:off x="3556861" y="1993161"/>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4. Primary Keys</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2" name="Rectangle: Rounded Corners 11">
            <a:extLst>
              <a:ext uri="{FF2B5EF4-FFF2-40B4-BE49-F238E27FC236}">
                <a16:creationId xmlns:a16="http://schemas.microsoft.com/office/drawing/2014/main" id="{65E430EF-85E7-4C3C-25A6-66985F59CBF1}"/>
              </a:ext>
            </a:extLst>
          </p:cNvPr>
          <p:cNvSpPr/>
          <p:nvPr/>
        </p:nvSpPr>
        <p:spPr>
          <a:xfrm>
            <a:off x="6295647" y="2013657"/>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7. Key Metric</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3" name="Rectangle: Rounded Corners 12">
            <a:extLst>
              <a:ext uri="{FF2B5EF4-FFF2-40B4-BE49-F238E27FC236}">
                <a16:creationId xmlns:a16="http://schemas.microsoft.com/office/drawing/2014/main" id="{F2D6E4E2-E04A-8547-B7A1-11D3E7110C41}"/>
              </a:ext>
            </a:extLst>
          </p:cNvPr>
          <p:cNvSpPr/>
          <p:nvPr/>
        </p:nvSpPr>
        <p:spPr>
          <a:xfrm>
            <a:off x="3556861" y="2913989"/>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5. ERD</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4" name="Rectangle: Rounded Corners 13">
            <a:extLst>
              <a:ext uri="{FF2B5EF4-FFF2-40B4-BE49-F238E27FC236}">
                <a16:creationId xmlns:a16="http://schemas.microsoft.com/office/drawing/2014/main" id="{8591B00E-88DE-0761-65ED-5F442716F8E9}"/>
              </a:ext>
            </a:extLst>
          </p:cNvPr>
          <p:cNvSpPr/>
          <p:nvPr/>
        </p:nvSpPr>
        <p:spPr>
          <a:xfrm>
            <a:off x="3556861" y="3834817"/>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6. Table Master</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5" name="Rectangle: Rounded Corners 14">
            <a:extLst>
              <a:ext uri="{FF2B5EF4-FFF2-40B4-BE49-F238E27FC236}">
                <a16:creationId xmlns:a16="http://schemas.microsoft.com/office/drawing/2014/main" id="{20E14E00-9CF3-1F34-E365-344D4ED70FBF}"/>
              </a:ext>
            </a:extLst>
          </p:cNvPr>
          <p:cNvSpPr/>
          <p:nvPr/>
        </p:nvSpPr>
        <p:spPr>
          <a:xfrm>
            <a:off x="6295647" y="2934486"/>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8. Dashboard</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
        <p:nvSpPr>
          <p:cNvPr id="16" name="Rectangle: Rounded Corners 15">
            <a:extLst>
              <a:ext uri="{FF2B5EF4-FFF2-40B4-BE49-F238E27FC236}">
                <a16:creationId xmlns:a16="http://schemas.microsoft.com/office/drawing/2014/main" id="{1434B6C0-54B7-00E2-DC6D-552EC13AA89E}"/>
              </a:ext>
            </a:extLst>
          </p:cNvPr>
          <p:cNvSpPr/>
          <p:nvPr/>
        </p:nvSpPr>
        <p:spPr>
          <a:xfrm>
            <a:off x="6295647" y="3834817"/>
            <a:ext cx="2030278" cy="57270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ubik" panose="020B0604020202020204" charset="-79"/>
                <a:cs typeface="Rubik" panose="020B0604020202020204" charset="-79"/>
              </a:rPr>
              <a:t>9. Insight &amp; Recommendation</a:t>
            </a:r>
            <a:endParaRPr lang="en-ID" sz="1600" b="1" dirty="0">
              <a:effectLst>
                <a:outerShdw blurRad="38100" dist="38100" dir="2700000" algn="tl">
                  <a:srgbClr val="000000">
                    <a:alpha val="43137"/>
                  </a:srgbClr>
                </a:outerShdw>
              </a:effectLst>
              <a:latin typeface="Rubik" panose="020B0604020202020204" charset="-79"/>
              <a:cs typeface="Rubik" panose="020B0604020202020204" charset="-79"/>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8265D-F9E7-98FD-9425-496C8E68407E}"/>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3FCC0911-D33C-D3F4-C5F8-5974EEE9AE41}"/>
              </a:ext>
            </a:extLst>
          </p:cNvPr>
          <p:cNvSpPr txBox="1"/>
          <p:nvPr/>
        </p:nvSpPr>
        <p:spPr>
          <a:xfrm>
            <a:off x="-224725" y="393543"/>
            <a:ext cx="262393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Insight</a:t>
            </a:r>
            <a:endParaRPr sz="2400" b="1" dirty="0">
              <a:solidFill>
                <a:srgbClr val="7030A0"/>
              </a:solidFill>
              <a:latin typeface="Rubik"/>
              <a:ea typeface="Rubik"/>
              <a:cs typeface="Rubik"/>
              <a:sym typeface="Rubik"/>
            </a:endParaRPr>
          </a:p>
        </p:txBody>
      </p:sp>
      <p:pic>
        <p:nvPicPr>
          <p:cNvPr id="5" name="Picture 4">
            <a:extLst>
              <a:ext uri="{FF2B5EF4-FFF2-40B4-BE49-F238E27FC236}">
                <a16:creationId xmlns:a16="http://schemas.microsoft.com/office/drawing/2014/main" id="{8E72277E-260C-FE1E-F843-FFD54FCD2D30}"/>
              </a:ext>
            </a:extLst>
          </p:cNvPr>
          <p:cNvPicPr>
            <a:picLocks noChangeAspect="1"/>
          </p:cNvPicPr>
          <p:nvPr/>
        </p:nvPicPr>
        <p:blipFill>
          <a:blip r:embed="rId2"/>
          <a:stretch>
            <a:fillRect/>
          </a:stretch>
        </p:blipFill>
        <p:spPr>
          <a:xfrm>
            <a:off x="1236878" y="1001755"/>
            <a:ext cx="2962705" cy="1986216"/>
          </a:xfrm>
          <a:prstGeom prst="rect">
            <a:avLst/>
          </a:prstGeom>
        </p:spPr>
      </p:pic>
      <p:pic>
        <p:nvPicPr>
          <p:cNvPr id="7" name="Picture 6">
            <a:extLst>
              <a:ext uri="{FF2B5EF4-FFF2-40B4-BE49-F238E27FC236}">
                <a16:creationId xmlns:a16="http://schemas.microsoft.com/office/drawing/2014/main" id="{93A22745-36C7-65FA-1DA6-B3A6BFFF46FA}"/>
              </a:ext>
            </a:extLst>
          </p:cNvPr>
          <p:cNvPicPr>
            <a:picLocks noChangeAspect="1"/>
          </p:cNvPicPr>
          <p:nvPr/>
        </p:nvPicPr>
        <p:blipFill>
          <a:blip r:embed="rId3"/>
          <a:stretch>
            <a:fillRect/>
          </a:stretch>
        </p:blipFill>
        <p:spPr>
          <a:xfrm>
            <a:off x="4316737" y="947511"/>
            <a:ext cx="3091454" cy="2040460"/>
          </a:xfrm>
          <a:prstGeom prst="rect">
            <a:avLst/>
          </a:prstGeom>
        </p:spPr>
      </p:pic>
      <p:sp>
        <p:nvSpPr>
          <p:cNvPr id="9" name="Rectangle 4">
            <a:extLst>
              <a:ext uri="{FF2B5EF4-FFF2-40B4-BE49-F238E27FC236}">
                <a16:creationId xmlns:a16="http://schemas.microsoft.com/office/drawing/2014/main" id="{E4AC97D6-1C0E-D7DD-4132-A2F750F53537}"/>
              </a:ext>
            </a:extLst>
          </p:cNvPr>
          <p:cNvSpPr>
            <a:spLocks noChangeArrowheads="1"/>
          </p:cNvSpPr>
          <p:nvPr/>
        </p:nvSpPr>
        <p:spPr bwMode="auto">
          <a:xfrm>
            <a:off x="1236878" y="3145993"/>
            <a:ext cx="6171313"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Rubik" panose="020B0604020202020204" charset="-79"/>
                <a:cs typeface="Rubik" panose="020B0604020202020204" charset="-79"/>
              </a:rPr>
              <a:t>Washington</a:t>
            </a:r>
            <a:r>
              <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rPr>
              <a:t> leads in both total sales (55,382) and order quantity (308), indicating it is the strongest and most potential market.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Rubik" panose="020B0604020202020204" charset="-79"/>
                <a:cs typeface="Rubik" panose="020B0604020202020204" charset="-79"/>
              </a:rPr>
              <a:t>Houston</a:t>
            </a:r>
            <a:r>
              <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rPr>
              <a:t> ranks second in total sales (33,761) and order quantity (249), showing consistent and stable demand.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Rubik" panose="020B0604020202020204" charset="-79"/>
                <a:cs typeface="Rubik" panose="020B0604020202020204" charset="-79"/>
              </a:rPr>
              <a:t>Sacramento</a:t>
            </a:r>
            <a:r>
              <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rPr>
              <a:t> has relatively high total sales (33,380) but does not appear in the top three for order quantity, suggesting higher average transaction values per order.</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050" b="1" i="0" u="none" strike="noStrike" cap="none" normalizeH="0" baseline="0" dirty="0">
                <a:ln>
                  <a:noFill/>
                </a:ln>
                <a:solidFill>
                  <a:schemeClr val="tx1"/>
                </a:solidFill>
                <a:effectLst/>
                <a:latin typeface="Rubik" panose="020B0604020202020204" charset="-79"/>
                <a:cs typeface="Rubik" panose="020B0604020202020204" charset="-79"/>
              </a:rPr>
              <a:t>San Diego </a:t>
            </a:r>
            <a:r>
              <a:rPr kumimoji="0" lang="en-US" altLang="en-US" sz="1050" b="0" i="0" u="none" strike="noStrike" cap="none" normalizeH="0" baseline="0" dirty="0">
                <a:ln>
                  <a:noFill/>
                </a:ln>
                <a:solidFill>
                  <a:schemeClr val="tx1"/>
                </a:solidFill>
                <a:effectLst/>
                <a:latin typeface="Rubik" panose="020B0604020202020204" charset="-79"/>
                <a:cs typeface="Rubik" panose="020B0604020202020204" charset="-79"/>
              </a:rPr>
              <a:t>ranks third in order quantity but is not in the top three for total sales, indicating an opportunity to increase transaction value in this city.</a:t>
            </a:r>
          </a:p>
        </p:txBody>
      </p:sp>
    </p:spTree>
    <p:extLst>
      <p:ext uri="{BB962C8B-B14F-4D97-AF65-F5344CB8AC3E}">
        <p14:creationId xmlns:p14="http://schemas.microsoft.com/office/powerpoint/2010/main" val="10960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64162-120F-1B0A-DC0B-D9F81496CBA2}"/>
            </a:ext>
          </a:extLst>
        </p:cNvPr>
        <p:cNvGrpSpPr/>
        <p:nvPr/>
      </p:nvGrpSpPr>
      <p:grpSpPr>
        <a:xfrm>
          <a:off x="0" y="0"/>
          <a:ext cx="0" cy="0"/>
          <a:chOff x="0" y="0"/>
          <a:chExt cx="0" cy="0"/>
        </a:xfrm>
      </p:grpSpPr>
      <p:sp>
        <p:nvSpPr>
          <p:cNvPr id="2" name="Google Shape;112;p18">
            <a:extLst>
              <a:ext uri="{FF2B5EF4-FFF2-40B4-BE49-F238E27FC236}">
                <a16:creationId xmlns:a16="http://schemas.microsoft.com/office/drawing/2014/main" id="{15DC8243-5CAF-A1CD-24F5-803AC0403828}"/>
              </a:ext>
            </a:extLst>
          </p:cNvPr>
          <p:cNvSpPr txBox="1"/>
          <p:nvPr/>
        </p:nvSpPr>
        <p:spPr>
          <a:xfrm>
            <a:off x="506876" y="437993"/>
            <a:ext cx="3044126"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Recommendations</a:t>
            </a:r>
            <a:endParaRPr sz="2400" b="1" dirty="0">
              <a:solidFill>
                <a:srgbClr val="7030A0"/>
              </a:solidFill>
              <a:latin typeface="Rubik"/>
              <a:ea typeface="Rubik"/>
              <a:cs typeface="Rubik"/>
              <a:sym typeface="Rubik"/>
            </a:endParaRPr>
          </a:p>
        </p:txBody>
      </p:sp>
      <p:grpSp>
        <p:nvGrpSpPr>
          <p:cNvPr id="11" name="Group 10">
            <a:extLst>
              <a:ext uri="{FF2B5EF4-FFF2-40B4-BE49-F238E27FC236}">
                <a16:creationId xmlns:a16="http://schemas.microsoft.com/office/drawing/2014/main" id="{43B10312-0BA5-B676-DF6C-1CC17D69E874}"/>
              </a:ext>
            </a:extLst>
          </p:cNvPr>
          <p:cNvGrpSpPr/>
          <p:nvPr/>
        </p:nvGrpSpPr>
        <p:grpSpPr>
          <a:xfrm>
            <a:off x="506876" y="991961"/>
            <a:ext cx="8503774" cy="3362840"/>
            <a:chOff x="506876" y="991961"/>
            <a:chExt cx="8503774" cy="3362840"/>
          </a:xfrm>
        </p:grpSpPr>
        <p:sp>
          <p:nvSpPr>
            <p:cNvPr id="16" name="Google Shape;98;p16">
              <a:extLst>
                <a:ext uri="{FF2B5EF4-FFF2-40B4-BE49-F238E27FC236}">
                  <a16:creationId xmlns:a16="http://schemas.microsoft.com/office/drawing/2014/main" id="{B4E853E5-6882-0B70-31AA-A66812D7A4BC}"/>
                </a:ext>
              </a:extLst>
            </p:cNvPr>
            <p:cNvSpPr txBox="1"/>
            <p:nvPr/>
          </p:nvSpPr>
          <p:spPr>
            <a:xfrm>
              <a:off x="506876" y="99196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ID" sz="1200" b="1" dirty="0">
                  <a:latin typeface="Rubik" panose="020B0604020202020204" charset="-79"/>
                  <a:cs typeface="Rubik" panose="020B0604020202020204" charset="-79"/>
                </a:rPr>
                <a:t>1. Focus on Washington</a:t>
              </a:r>
            </a:p>
          </p:txBody>
        </p:sp>
        <p:sp>
          <p:nvSpPr>
            <p:cNvPr id="4" name="Google Shape;98;p16">
              <a:extLst>
                <a:ext uri="{FF2B5EF4-FFF2-40B4-BE49-F238E27FC236}">
                  <a16:creationId xmlns:a16="http://schemas.microsoft.com/office/drawing/2014/main" id="{6D138D3D-4698-6D6E-6360-1E98FB0D2F16}"/>
                </a:ext>
              </a:extLst>
            </p:cNvPr>
            <p:cNvSpPr txBox="1"/>
            <p:nvPr/>
          </p:nvSpPr>
          <p:spPr>
            <a:xfrm>
              <a:off x="773576" y="1296761"/>
              <a:ext cx="7017874" cy="738633"/>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Strengthen marketing campaigns and loyalty programs to maintain leadership in both sales and order quantity.</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Introduce exclusive offers to retain and grow high-value customers.</a:t>
              </a:r>
            </a:p>
          </p:txBody>
        </p:sp>
        <p:sp>
          <p:nvSpPr>
            <p:cNvPr id="5" name="Google Shape;98;p16">
              <a:extLst>
                <a:ext uri="{FF2B5EF4-FFF2-40B4-BE49-F238E27FC236}">
                  <a16:creationId xmlns:a16="http://schemas.microsoft.com/office/drawing/2014/main" id="{1C7ECB58-9C27-D1E0-AE1A-4496A2581FFA}"/>
                </a:ext>
              </a:extLst>
            </p:cNvPr>
            <p:cNvSpPr txBox="1"/>
            <p:nvPr/>
          </p:nvSpPr>
          <p:spPr>
            <a:xfrm>
              <a:off x="506876" y="1915231"/>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2. </a:t>
              </a:r>
              <a:r>
                <a:rPr lang="en-ID" sz="1200" b="1" dirty="0">
                  <a:latin typeface="Rubik" panose="020B0604020202020204" charset="-79"/>
                  <a:cs typeface="Rubik" panose="020B0604020202020204" charset="-79"/>
                </a:rPr>
                <a:t>Optimize Sales in Houston</a:t>
              </a:r>
            </a:p>
          </p:txBody>
        </p:sp>
        <p:sp>
          <p:nvSpPr>
            <p:cNvPr id="6" name="Google Shape;98;p16">
              <a:extLst>
                <a:ext uri="{FF2B5EF4-FFF2-40B4-BE49-F238E27FC236}">
                  <a16:creationId xmlns:a16="http://schemas.microsoft.com/office/drawing/2014/main" id="{86ABDBCA-A3AD-2ED5-AAF4-BAEF1AB4AE38}"/>
                </a:ext>
              </a:extLst>
            </p:cNvPr>
            <p:cNvSpPr txBox="1"/>
            <p:nvPr/>
          </p:nvSpPr>
          <p:spPr>
            <a:xfrm>
              <a:off x="773576" y="2202433"/>
              <a:ext cx="8237074" cy="553968"/>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Continue targeted promotions to maintain steady demand.</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Explore upselling and bundling strategies to increase average order value.</a:t>
              </a:r>
              <a:endParaRPr lang="en-ID" sz="1200" dirty="0">
                <a:latin typeface="Rubik" panose="020B0604020202020204" charset="-79"/>
                <a:cs typeface="Rubik" panose="020B0604020202020204" charset="-79"/>
              </a:endParaRPr>
            </a:p>
          </p:txBody>
        </p:sp>
        <p:sp>
          <p:nvSpPr>
            <p:cNvPr id="7" name="Google Shape;98;p16">
              <a:extLst>
                <a:ext uri="{FF2B5EF4-FFF2-40B4-BE49-F238E27FC236}">
                  <a16:creationId xmlns:a16="http://schemas.microsoft.com/office/drawing/2014/main" id="{13571949-5E0E-D711-5946-06A922F34473}"/>
                </a:ext>
              </a:extLst>
            </p:cNvPr>
            <p:cNvSpPr txBox="1"/>
            <p:nvPr/>
          </p:nvSpPr>
          <p:spPr>
            <a:xfrm>
              <a:off x="506876" y="2752329"/>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3. Leverage Sacramento’s High Transaction Value</a:t>
              </a:r>
              <a:endParaRPr lang="en-ID" sz="1200" b="1" dirty="0">
                <a:latin typeface="Rubik" panose="020B0604020202020204" charset="-79"/>
                <a:cs typeface="Rubik" panose="020B0604020202020204" charset="-79"/>
              </a:endParaRPr>
            </a:p>
          </p:txBody>
        </p:sp>
        <p:sp>
          <p:nvSpPr>
            <p:cNvPr id="8" name="Google Shape;98;p16">
              <a:extLst>
                <a:ext uri="{FF2B5EF4-FFF2-40B4-BE49-F238E27FC236}">
                  <a16:creationId xmlns:a16="http://schemas.microsoft.com/office/drawing/2014/main" id="{B195487F-0176-51B0-8F1A-57BE839CE2CC}"/>
                </a:ext>
              </a:extLst>
            </p:cNvPr>
            <p:cNvSpPr txBox="1"/>
            <p:nvPr/>
          </p:nvSpPr>
          <p:spPr>
            <a:xfrm>
              <a:off x="773576" y="3022535"/>
              <a:ext cx="8237074" cy="553968"/>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Focus on premium product promotions and VIP customer programs.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Highlight high-end product features to encourage repeat purchases.</a:t>
              </a:r>
              <a:endParaRPr lang="en-ID" sz="1200" dirty="0">
                <a:latin typeface="Rubik" panose="020B0604020202020204" charset="-79"/>
                <a:cs typeface="Rubik" panose="020B0604020202020204" charset="-79"/>
              </a:endParaRPr>
            </a:p>
          </p:txBody>
        </p:sp>
        <p:sp>
          <p:nvSpPr>
            <p:cNvPr id="9" name="Google Shape;98;p16">
              <a:extLst>
                <a:ext uri="{FF2B5EF4-FFF2-40B4-BE49-F238E27FC236}">
                  <a16:creationId xmlns:a16="http://schemas.microsoft.com/office/drawing/2014/main" id="{820DFD4D-840D-FE21-8A3C-9197DCAEC8C1}"/>
                </a:ext>
              </a:extLst>
            </p:cNvPr>
            <p:cNvSpPr txBox="1"/>
            <p:nvPr/>
          </p:nvSpPr>
          <p:spPr>
            <a:xfrm>
              <a:off x="506876" y="3477407"/>
              <a:ext cx="8237074" cy="369302"/>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pPr>
              <a:r>
                <a:rPr lang="en-US" sz="1200" b="1" dirty="0">
                  <a:latin typeface="Rubik" panose="020B0604020202020204" charset="-79"/>
                  <a:cs typeface="Rubik" panose="020B0604020202020204" charset="-79"/>
                </a:rPr>
                <a:t>4. Increase Value in San Diego</a:t>
              </a:r>
              <a:endParaRPr lang="en-ID" sz="1200" b="1" dirty="0">
                <a:latin typeface="Rubik" panose="020B0604020202020204" charset="-79"/>
                <a:cs typeface="Rubik" panose="020B0604020202020204" charset="-79"/>
              </a:endParaRPr>
            </a:p>
          </p:txBody>
        </p:sp>
        <p:sp>
          <p:nvSpPr>
            <p:cNvPr id="10" name="Google Shape;98;p16">
              <a:extLst>
                <a:ext uri="{FF2B5EF4-FFF2-40B4-BE49-F238E27FC236}">
                  <a16:creationId xmlns:a16="http://schemas.microsoft.com/office/drawing/2014/main" id="{42C675F5-BB66-3D56-4575-39DFEFF4E64F}"/>
                </a:ext>
              </a:extLst>
            </p:cNvPr>
            <p:cNvSpPr txBox="1"/>
            <p:nvPr/>
          </p:nvSpPr>
          <p:spPr>
            <a:xfrm>
              <a:off x="773576" y="3800833"/>
              <a:ext cx="8237074" cy="553968"/>
            </a:xfrm>
            <a:prstGeom prst="rect">
              <a:avLst/>
            </a:prstGeom>
            <a:noFill/>
            <a:ln>
              <a:noFill/>
            </a:ln>
          </p:spPr>
          <p:txBody>
            <a:bodyPr spcFirstLastPara="1" wrap="square" lIns="91425" tIns="91425" rIns="91425" bIns="91425" anchor="t" anchorCtr="0">
              <a:spAutoFit/>
            </a:bodyPr>
            <a:lstStyle/>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Run campaigns focused on value bundles or product upgrades.</a:t>
              </a:r>
            </a:p>
            <a:p>
              <a:pPr marL="228600" lvl="0" indent="-228600" algn="just" rtl="0">
                <a:spcBef>
                  <a:spcPts val="0"/>
                </a:spcBef>
                <a:spcAft>
                  <a:spcPts val="0"/>
                </a:spcAft>
                <a:buFont typeface="Arial" panose="020B0604020202020204" pitchFamily="34" charset="0"/>
                <a:buChar char="•"/>
              </a:pPr>
              <a:r>
                <a:rPr lang="en-US" sz="1200" dirty="0">
                  <a:latin typeface="Rubik" panose="020B0604020202020204" charset="-79"/>
                  <a:cs typeface="Rubik" panose="020B0604020202020204" charset="-79"/>
                </a:rPr>
                <a:t>Educate customers on premium products to drive higher-value purchases.</a:t>
              </a:r>
              <a:endParaRPr lang="en-ID" sz="1200" dirty="0">
                <a:latin typeface="Rubik" panose="020B0604020202020204" charset="-79"/>
                <a:cs typeface="Rubik" panose="020B0604020202020204" charset="-79"/>
              </a:endParaRPr>
            </a:p>
          </p:txBody>
        </p:sp>
      </p:grpSp>
    </p:spTree>
    <p:extLst>
      <p:ext uri="{BB962C8B-B14F-4D97-AF65-F5344CB8AC3E}">
        <p14:creationId xmlns:p14="http://schemas.microsoft.com/office/powerpoint/2010/main" val="119420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0" name="Google Shape;120;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Presentation Here</a:t>
            </a:r>
            <a:endParaRPr sz="5000" b="1">
              <a:latin typeface="Rubik"/>
              <a:ea typeface="Rubik"/>
              <a:cs typeface="Rubik"/>
              <a:sym typeface="Rubik"/>
            </a:endParaRPr>
          </a:p>
        </p:txBody>
      </p:sp>
      <p:pic>
        <p:nvPicPr>
          <p:cNvPr id="121" name="Google Shape;121;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2" name="Google Shape;122;p19"/>
          <p:cNvSpPr txBox="1"/>
          <p:nvPr/>
        </p:nvSpPr>
        <p:spPr>
          <a:xfrm>
            <a:off x="340500" y="2843463"/>
            <a:ext cx="837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ubik"/>
                <a:ea typeface="Rubik"/>
                <a:cs typeface="Rubik"/>
                <a:sym typeface="Rubik"/>
              </a:rPr>
              <a:t>Please insert your link video here (You can upload the video on YouTube or Google Drive first)!</a:t>
            </a:r>
            <a:endParaRPr>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 name="Picture 1">
            <a:extLst>
              <a:ext uri="{FF2B5EF4-FFF2-40B4-BE49-F238E27FC236}">
                <a16:creationId xmlns:a16="http://schemas.microsoft.com/office/drawing/2014/main" id="{641302C5-5CA3-CD10-6F1A-5083D0ED624E}"/>
              </a:ext>
            </a:extLst>
          </p:cNvPr>
          <p:cNvPicPr>
            <a:picLocks noChangeAspect="1"/>
          </p:cNvPicPr>
          <p:nvPr/>
        </p:nvPicPr>
        <p:blipFill>
          <a:blip r:embed="rId5"/>
          <a:stretch>
            <a:fillRect/>
          </a:stretch>
        </p:blipFill>
        <p:spPr>
          <a:xfrm>
            <a:off x="4942951" y="4286286"/>
            <a:ext cx="1538100" cy="4939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5000"/>
          </a:blip>
          <a:stretch>
            <a:fillRect/>
          </a:stretch>
        </p:blipFill>
        <p:spPr>
          <a:xfrm>
            <a:off x="7749" y="0"/>
            <a:ext cx="9144001" cy="5143501"/>
          </a:xfrm>
          <a:prstGeom prst="rect">
            <a:avLst/>
          </a:prstGeom>
          <a:noFill/>
          <a:ln>
            <a:noFill/>
          </a:ln>
        </p:spPr>
      </p:pic>
      <p:pic>
        <p:nvPicPr>
          <p:cNvPr id="75" name="Google Shape;7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6" name="Google Shape;76;p15"/>
          <p:cNvSpPr/>
          <p:nvPr/>
        </p:nvSpPr>
        <p:spPr>
          <a:xfrm>
            <a:off x="7749" y="7749"/>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55822" y="247973"/>
            <a:ext cx="2058116" cy="2076773"/>
          </a:xfrm>
          <a:prstGeom prst="ellipse">
            <a:avLst/>
          </a:prstGeom>
          <a:blipFill>
            <a:blip r:embed="rId5"/>
            <a:stretch>
              <a:fillRect/>
            </a:stretch>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ubik Medium"/>
              <a:ea typeface="Rubik Medium"/>
              <a:cs typeface="Rubik Medium"/>
              <a:sym typeface="Rubik Medium"/>
            </a:endParaRPr>
          </a:p>
        </p:txBody>
      </p:sp>
      <p:sp>
        <p:nvSpPr>
          <p:cNvPr id="78" name="Google Shape;78;p15"/>
          <p:cNvSpPr txBox="1"/>
          <p:nvPr/>
        </p:nvSpPr>
        <p:spPr>
          <a:xfrm>
            <a:off x="2389688" y="732719"/>
            <a:ext cx="2140162"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effectLst>
                  <a:outerShdw blurRad="38100" dist="38100" dir="2700000" algn="tl">
                    <a:srgbClr val="000000">
                      <a:alpha val="43137"/>
                    </a:srgbClr>
                  </a:outerShdw>
                </a:effectLst>
                <a:latin typeface="Rubik SemiBold"/>
                <a:ea typeface="Rubik SemiBold"/>
                <a:cs typeface="Rubik SemiBold"/>
                <a:sym typeface="Rubik SemiBold"/>
              </a:rPr>
              <a:t>Muhammad Fadhilah Faqih R</a:t>
            </a:r>
            <a:endParaRPr sz="2400" dirty="0">
              <a:effectLst>
                <a:outerShdw blurRad="38100" dist="38100" dir="2700000" algn="tl">
                  <a:srgbClr val="000000">
                    <a:alpha val="43137"/>
                  </a:srgbClr>
                </a:outerShdw>
              </a:effectLst>
              <a:latin typeface="Rubik SemiBold"/>
              <a:ea typeface="Rubik SemiBold"/>
              <a:cs typeface="Rubik SemiBold"/>
              <a:sym typeface="Rubik SemiBold"/>
            </a:endParaRPr>
          </a:p>
        </p:txBody>
      </p:sp>
      <p:sp>
        <p:nvSpPr>
          <p:cNvPr id="79" name="Google Shape;79;p15"/>
          <p:cNvSpPr txBox="1"/>
          <p:nvPr/>
        </p:nvSpPr>
        <p:spPr>
          <a:xfrm>
            <a:off x="537850" y="2448248"/>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effectLst>
                  <a:outerShdw blurRad="38100" dist="38100" dir="2700000" algn="tl">
                    <a:srgbClr val="000000">
                      <a:alpha val="43137"/>
                    </a:srgbClr>
                  </a:outerShdw>
                </a:effectLst>
                <a:latin typeface="Rubik SemiBold"/>
                <a:ea typeface="Rubik SemiBold"/>
                <a:cs typeface="Rubik SemiBold"/>
                <a:sym typeface="Rubik SemiBold"/>
              </a:rPr>
              <a:t>About You</a:t>
            </a:r>
            <a:endParaRPr sz="2000" dirty="0">
              <a:effectLst>
                <a:outerShdw blurRad="38100" dist="38100" dir="2700000" algn="tl">
                  <a:srgbClr val="000000">
                    <a:alpha val="43137"/>
                  </a:srgbClr>
                </a:outerShdw>
              </a:effectLst>
              <a:latin typeface="Rubik SemiBold"/>
              <a:ea typeface="Rubik SemiBold"/>
              <a:cs typeface="Rubik SemiBold"/>
              <a:sym typeface="Rubik SemiBold"/>
            </a:endParaRPr>
          </a:p>
        </p:txBody>
      </p:sp>
      <p:sp>
        <p:nvSpPr>
          <p:cNvPr id="80" name="Google Shape;80;p15"/>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effectLst>
                  <a:outerShdw blurRad="38100" dist="38100" dir="2700000" algn="tl">
                    <a:srgbClr val="000000">
                      <a:alpha val="43137"/>
                    </a:srgbClr>
                  </a:outerShdw>
                </a:effectLst>
                <a:latin typeface="Rubik SemiBold"/>
                <a:ea typeface="Rubik SemiBold"/>
                <a:cs typeface="Rubik SemiBold"/>
                <a:sym typeface="Rubik SemiBold"/>
              </a:rPr>
              <a:t>Experience</a:t>
            </a:r>
            <a:endParaRPr sz="2000" dirty="0">
              <a:effectLst>
                <a:outerShdw blurRad="38100" dist="38100" dir="2700000" algn="tl">
                  <a:srgbClr val="000000">
                    <a:alpha val="43137"/>
                  </a:srgbClr>
                </a:outerShdw>
              </a:effectLst>
              <a:latin typeface="Rubik SemiBold"/>
              <a:ea typeface="Rubik SemiBold"/>
              <a:cs typeface="Rubik SemiBold"/>
              <a:sym typeface="Rubik SemiBold"/>
            </a:endParaRPr>
          </a:p>
        </p:txBody>
      </p:sp>
      <p:sp>
        <p:nvSpPr>
          <p:cNvPr id="81" name="Google Shape;81;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095575" y="2981600"/>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000625" y="395287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294775" y="1625150"/>
            <a:ext cx="3740100" cy="5616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RevoU Mini Course: Data Analytics</a:t>
            </a:r>
          </a:p>
          <a:p>
            <a:pPr marL="0" lvl="0" indent="0" algn="l" rtl="0">
              <a:spcBef>
                <a:spcPts val="0"/>
              </a:spcBef>
              <a:spcAft>
                <a:spcPts val="0"/>
              </a:spcAft>
              <a:buNone/>
            </a:pPr>
            <a:r>
              <a:rPr lang="en" sz="1050" i="1" dirty="0">
                <a:latin typeface="Rubik"/>
                <a:ea typeface="Rubik"/>
                <a:cs typeface="Rubik"/>
                <a:sym typeface="Rubik"/>
              </a:rPr>
              <a:t>Microsoft Excel, SQL, Python, Data Vizualization</a:t>
            </a:r>
            <a:endParaRPr sz="1050" i="1" dirty="0">
              <a:latin typeface="Rubik"/>
              <a:ea typeface="Rubik"/>
              <a:cs typeface="Rubik"/>
              <a:sym typeface="Rubik"/>
            </a:endParaRPr>
          </a:p>
        </p:txBody>
      </p:sp>
      <p:sp>
        <p:nvSpPr>
          <p:cNvPr id="87" name="Google Shape;87;p15"/>
          <p:cNvSpPr txBox="1"/>
          <p:nvPr/>
        </p:nvSpPr>
        <p:spPr>
          <a:xfrm>
            <a:off x="5294775" y="2709450"/>
            <a:ext cx="3740100" cy="110027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ubik"/>
                <a:ea typeface="Rubik"/>
                <a:cs typeface="Rubik"/>
                <a:sym typeface="Rubik"/>
              </a:rPr>
              <a:t>Data Analysis </a:t>
            </a:r>
            <a:r>
              <a:rPr lang="en-US" dirty="0" err="1">
                <a:latin typeface="Rubik"/>
                <a:ea typeface="Rubik"/>
                <a:cs typeface="Rubik"/>
                <a:sym typeface="Rubik"/>
              </a:rPr>
              <a:t>MySkill</a:t>
            </a:r>
            <a:r>
              <a:rPr lang="en-US" dirty="0">
                <a:latin typeface="Rubik"/>
                <a:ea typeface="Rubik"/>
                <a:cs typeface="Rubik"/>
                <a:sym typeface="Rubik"/>
              </a:rPr>
              <a:t> </a:t>
            </a:r>
            <a:r>
              <a:rPr lang="en-US" dirty="0" err="1">
                <a:latin typeface="Rubik"/>
                <a:ea typeface="Rubik"/>
                <a:cs typeface="Rubik"/>
                <a:sym typeface="Rubik"/>
              </a:rPr>
              <a:t>Fullstack</a:t>
            </a:r>
            <a:r>
              <a:rPr lang="en-US" dirty="0">
                <a:latin typeface="Rubik"/>
                <a:ea typeface="Rubik"/>
                <a:cs typeface="Rubik"/>
                <a:sym typeface="Rubik"/>
              </a:rPr>
              <a:t> Intensive Bootcamp Batch 18</a:t>
            </a:r>
          </a:p>
          <a:p>
            <a:pPr marL="0" lvl="0" indent="0" algn="l" rtl="0">
              <a:spcBef>
                <a:spcPts val="0"/>
              </a:spcBef>
              <a:spcAft>
                <a:spcPts val="0"/>
              </a:spcAft>
              <a:buNone/>
            </a:pPr>
            <a:r>
              <a:rPr lang="en-US" sz="1050" i="1" dirty="0">
                <a:latin typeface="Rubik"/>
                <a:ea typeface="Rubik"/>
                <a:cs typeface="Rubik"/>
                <a:sym typeface="Rubik"/>
              </a:rPr>
              <a:t>Statistics, Problem Solving, Data Formatting &amp; Validation, Data Cleansing, SQL ,Python, Data Visualization</a:t>
            </a:r>
            <a:endParaRPr sz="1050" i="1" dirty="0">
              <a:latin typeface="Rubik"/>
              <a:ea typeface="Rubik"/>
              <a:cs typeface="Rubik"/>
              <a:sym typeface="Rubik"/>
            </a:endParaRPr>
          </a:p>
        </p:txBody>
      </p:sp>
      <p:sp>
        <p:nvSpPr>
          <p:cNvPr id="88" name="Google Shape;88;p15"/>
          <p:cNvSpPr txBox="1"/>
          <p:nvPr/>
        </p:nvSpPr>
        <p:spPr>
          <a:xfrm>
            <a:off x="5294775" y="3861975"/>
            <a:ext cx="3740100" cy="12310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ubik"/>
                <a:ea typeface="Rubik"/>
                <a:cs typeface="Rubik"/>
                <a:sym typeface="Rubik"/>
              </a:rPr>
              <a:t>Menguasai Fundamental Business Analyst by Kelas.com</a:t>
            </a:r>
          </a:p>
          <a:p>
            <a:pPr marL="0" lvl="0" indent="0" algn="l" rtl="0">
              <a:spcBef>
                <a:spcPts val="0"/>
              </a:spcBef>
              <a:spcAft>
                <a:spcPts val="0"/>
              </a:spcAft>
              <a:buNone/>
            </a:pPr>
            <a:r>
              <a:rPr lang="en" sz="1000" i="1" dirty="0">
                <a:latin typeface="Rubik"/>
                <a:ea typeface="Rubik"/>
                <a:cs typeface="Rubik"/>
                <a:sym typeface="Rubik"/>
              </a:rPr>
              <a:t>Fundamental Business Analyst, BRD, Model Business &amp; Process, Analitics. Communication &amp; Presentation, Data Analysis &amp; Decision Making, Project Management, Etika &amp; Proffesionalisme</a:t>
            </a:r>
            <a:endParaRPr sz="1000" i="1" dirty="0">
              <a:latin typeface="Rubik"/>
              <a:ea typeface="Rubik"/>
              <a:cs typeface="Rubik"/>
              <a:sym typeface="Rubik"/>
            </a:endParaRPr>
          </a:p>
        </p:txBody>
      </p:sp>
      <p:sp>
        <p:nvSpPr>
          <p:cNvPr id="90" name="Google Shape;90;p15"/>
          <p:cNvSpPr txBox="1"/>
          <p:nvPr/>
        </p:nvSpPr>
        <p:spPr>
          <a:xfrm>
            <a:off x="537850" y="2839925"/>
            <a:ext cx="3740100" cy="16927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apple-system"/>
              </a:rPr>
              <a:t>G</a:t>
            </a:r>
            <a:r>
              <a:rPr lang="en-US" b="0" i="0" dirty="0">
                <a:effectLst/>
                <a:latin typeface="-apple-system"/>
              </a:rPr>
              <a:t>raduate of Informatics Engineering with a strong interest in data and analytics. During my studies, I developed skills in programming, databases, and information technology. However, as the digital world continues to evolve, I discovered a new passion for the field of data analysis.</a:t>
            </a:r>
            <a:endParaRPr dirty="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1034147"/>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effectLst>
                  <a:outerShdw blurRad="38100" dist="38100" dir="2700000" algn="tl">
                    <a:srgbClr val="000000">
                      <a:alpha val="43137"/>
                    </a:srgbClr>
                  </a:outerShdw>
                </a:effectLst>
                <a:latin typeface="Rubik"/>
                <a:ea typeface="Rubik"/>
                <a:cs typeface="Rubik"/>
                <a:sym typeface="Rubik"/>
              </a:rPr>
              <a:t>Case </a:t>
            </a:r>
            <a:r>
              <a:rPr lang="en" sz="5000" b="1" dirty="0">
                <a:solidFill>
                  <a:srgbClr val="7030A0"/>
                </a:solidFill>
                <a:effectLst>
                  <a:outerShdw blurRad="38100" dist="38100" dir="2700000" algn="tl">
                    <a:srgbClr val="000000">
                      <a:alpha val="43137"/>
                    </a:srgbClr>
                  </a:outerShdw>
                </a:effectLst>
                <a:latin typeface="Rubik"/>
                <a:ea typeface="Rubik"/>
                <a:cs typeface="Rubik"/>
                <a:sym typeface="Rubik"/>
              </a:rPr>
              <a:t>Study</a:t>
            </a:r>
            <a:endParaRPr sz="5000" b="1" dirty="0">
              <a:solidFill>
                <a:srgbClr val="7030A0"/>
              </a:solidFill>
              <a:effectLst>
                <a:outerShdw blurRad="38100" dist="38100" dir="2700000" algn="tl">
                  <a:srgbClr val="000000">
                    <a:alpha val="43137"/>
                  </a:srgbClr>
                </a:outerShdw>
              </a:effectLst>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426600" y="2201169"/>
            <a:ext cx="8376900" cy="190818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Rubik" panose="020B0604020202020204" charset="-79"/>
                <a:cs typeface="Rubik" panose="020B0604020202020204" charset="-79"/>
              </a:rPr>
              <a:t>PT Sejahtera Bersama aims to analyze sales data to identify transaction patterns and enhance business performance. By integrating data from four different tables, a master table is created to consolidate key information.</a:t>
            </a:r>
          </a:p>
          <a:p>
            <a:pPr marL="0" lvl="0" indent="0" algn="ctr" rtl="0">
              <a:spcBef>
                <a:spcPts val="0"/>
              </a:spcBef>
              <a:spcAft>
                <a:spcPts val="0"/>
              </a:spcAft>
              <a:buNone/>
            </a:pPr>
            <a:endParaRPr lang="en-US" dirty="0">
              <a:latin typeface="Rubik" panose="020B0604020202020204" charset="-79"/>
              <a:ea typeface="Rubik"/>
              <a:cs typeface="Rubik" panose="020B0604020202020204" charset="-79"/>
              <a:sym typeface="Rubik"/>
            </a:endParaRPr>
          </a:p>
          <a:p>
            <a:pPr marL="0" lvl="0" indent="0" algn="ctr" rtl="0">
              <a:spcBef>
                <a:spcPts val="0"/>
              </a:spcBef>
              <a:spcAft>
                <a:spcPts val="0"/>
              </a:spcAft>
              <a:buNone/>
            </a:pPr>
            <a:r>
              <a:rPr lang="en-US" dirty="0">
                <a:latin typeface="Rubik" panose="020B0604020202020204" charset="-79"/>
                <a:cs typeface="Rubik" panose="020B0604020202020204" charset="-79"/>
              </a:rPr>
              <a:t>This data is then visualized in Looker Studio to monitor total sales, order quantities, and top-performing cities. Based on the analysis, several strategic business recommendations are proposed. With this data-driven approach, PT Sejahtera Bersama can effectively sustain and accelerate sales growth.</a:t>
            </a:r>
            <a:endParaRPr lang="en-US" dirty="0">
              <a:latin typeface="Rubik" panose="020B0604020202020204" charset="-79"/>
              <a:ea typeface="Rubik"/>
              <a:cs typeface="Rubik" panose="020B0604020202020204" charset="-79"/>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172187"/>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effectLst>
                  <a:outerShdw blurRad="38100" dist="38100" dir="2700000" algn="tl">
                    <a:srgbClr val="000000">
                      <a:alpha val="43137"/>
                    </a:srgbClr>
                  </a:outerShdw>
                </a:effectLst>
                <a:latin typeface="Rubik"/>
                <a:ea typeface="Rubik"/>
                <a:cs typeface="Rubik"/>
                <a:sym typeface="Rubik"/>
              </a:rPr>
              <a:t>Tools</a:t>
            </a:r>
            <a:endParaRPr sz="5000" b="1" dirty="0">
              <a:effectLst>
                <a:outerShdw blurRad="38100" dist="38100" dir="2700000" algn="tl">
                  <a:srgbClr val="000000">
                    <a:alpha val="43137"/>
                  </a:srgbClr>
                </a:outerShdw>
              </a:effectLst>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Rectangle: Rounded Corners 1">
            <a:extLst>
              <a:ext uri="{FF2B5EF4-FFF2-40B4-BE49-F238E27FC236}">
                <a16:creationId xmlns:a16="http://schemas.microsoft.com/office/drawing/2014/main" id="{62423DE8-1521-DF22-8BC0-BFD8466803AB}"/>
              </a:ext>
            </a:extLst>
          </p:cNvPr>
          <p:cNvSpPr/>
          <p:nvPr/>
        </p:nvSpPr>
        <p:spPr>
          <a:xfrm>
            <a:off x="1068149" y="2396412"/>
            <a:ext cx="3155894" cy="1804524"/>
          </a:xfrm>
          <a:prstGeom prst="roundRect">
            <a:avLst/>
          </a:prstGeom>
          <a:blipFill>
            <a:blip r:embed="rId5"/>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96B171D8-E842-2C0F-20C5-14CBB60166C4}"/>
              </a:ext>
            </a:extLst>
          </p:cNvPr>
          <p:cNvSpPr/>
          <p:nvPr/>
        </p:nvSpPr>
        <p:spPr>
          <a:xfrm>
            <a:off x="4919958" y="2396412"/>
            <a:ext cx="3155894" cy="1804524"/>
          </a:xfrm>
          <a:prstGeom prst="roundRect">
            <a:avLst/>
          </a:prstGeom>
          <a:blipFill>
            <a:blip r:embed="rId6"/>
            <a:stretch>
              <a:fillRect/>
            </a:stretch>
          </a:bli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1"/>
            <a:ext cx="9144001" cy="5143501"/>
          </a:xfrm>
          <a:prstGeom prst="rect">
            <a:avLst/>
          </a:prstGeom>
          <a:noFill/>
          <a:ln>
            <a:noFill/>
          </a:ln>
        </p:spPr>
      </p:pic>
      <p:sp>
        <p:nvSpPr>
          <p:cNvPr id="112" name="Google Shape;112;p18"/>
          <p:cNvSpPr txBox="1"/>
          <p:nvPr/>
        </p:nvSpPr>
        <p:spPr>
          <a:xfrm>
            <a:off x="-371959" y="726925"/>
            <a:ext cx="2759161"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Dataset</a:t>
            </a:r>
            <a:endParaRPr sz="2400" b="1" dirty="0">
              <a:latin typeface="Rubik"/>
              <a:ea typeface="Rubik"/>
              <a:cs typeface="Rubik"/>
              <a:sym typeface="Rubik"/>
            </a:endParaRPr>
          </a:p>
        </p:txBody>
      </p:sp>
      <p:pic>
        <p:nvPicPr>
          <p:cNvPr id="113" name="Google Shape;113;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112;p18">
            <a:extLst>
              <a:ext uri="{FF2B5EF4-FFF2-40B4-BE49-F238E27FC236}">
                <a16:creationId xmlns:a16="http://schemas.microsoft.com/office/drawing/2014/main" id="{FBECF1FC-E7F8-9791-76F6-51C15B877FC1}"/>
              </a:ext>
            </a:extLst>
          </p:cNvPr>
          <p:cNvSpPr txBox="1"/>
          <p:nvPr/>
        </p:nvSpPr>
        <p:spPr>
          <a:xfrm>
            <a:off x="3192419" y="1243729"/>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Rubik"/>
                <a:ea typeface="Rubik"/>
                <a:cs typeface="Rubik"/>
                <a:sym typeface="Rubik"/>
              </a:rPr>
              <a:t>Tabel Customer</a:t>
            </a:r>
            <a:endParaRPr b="1" dirty="0">
              <a:latin typeface="Rubik"/>
              <a:ea typeface="Rubik"/>
              <a:cs typeface="Rubik"/>
              <a:sym typeface="Rubik"/>
            </a:endParaRPr>
          </a:p>
        </p:txBody>
      </p:sp>
      <p:pic>
        <p:nvPicPr>
          <p:cNvPr id="4" name="Picture 3">
            <a:extLst>
              <a:ext uri="{FF2B5EF4-FFF2-40B4-BE49-F238E27FC236}">
                <a16:creationId xmlns:a16="http://schemas.microsoft.com/office/drawing/2014/main" id="{61AF2C17-FDA2-F8D8-E196-0D2F8197BE08}"/>
              </a:ext>
            </a:extLst>
          </p:cNvPr>
          <p:cNvPicPr>
            <a:picLocks noChangeAspect="1"/>
          </p:cNvPicPr>
          <p:nvPr/>
        </p:nvPicPr>
        <p:blipFill>
          <a:blip r:embed="rId5"/>
          <a:stretch>
            <a:fillRect/>
          </a:stretch>
        </p:blipFill>
        <p:spPr>
          <a:xfrm>
            <a:off x="399366" y="1641199"/>
            <a:ext cx="8345268" cy="1350642"/>
          </a:xfrm>
          <a:prstGeom prst="rect">
            <a:avLst/>
          </a:prstGeom>
          <a:noFill/>
          <a:effectLst>
            <a:glow rad="76200">
              <a:schemeClr val="accent2">
                <a:alpha val="40000"/>
              </a:schemeClr>
            </a:glow>
          </a:effectLst>
        </p:spPr>
      </p:pic>
      <p:sp>
        <p:nvSpPr>
          <p:cNvPr id="5" name="Google Shape;112;p18">
            <a:extLst>
              <a:ext uri="{FF2B5EF4-FFF2-40B4-BE49-F238E27FC236}">
                <a16:creationId xmlns:a16="http://schemas.microsoft.com/office/drawing/2014/main" id="{DAA83C99-1DDB-6A85-24E7-143935B31415}"/>
              </a:ext>
            </a:extLst>
          </p:cNvPr>
          <p:cNvSpPr txBox="1"/>
          <p:nvPr/>
        </p:nvSpPr>
        <p:spPr>
          <a:xfrm>
            <a:off x="260484" y="3054731"/>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Rubik"/>
                <a:ea typeface="Rubik"/>
                <a:cs typeface="Rubik"/>
                <a:sym typeface="Rubik"/>
              </a:rPr>
              <a:t>Tabel Orders</a:t>
            </a:r>
            <a:endParaRPr b="1" dirty="0">
              <a:latin typeface="Rubik"/>
              <a:ea typeface="Rubik"/>
              <a:cs typeface="Rubik"/>
              <a:sym typeface="Rubik"/>
            </a:endParaRPr>
          </a:p>
        </p:txBody>
      </p:sp>
      <p:sp>
        <p:nvSpPr>
          <p:cNvPr id="6" name="Google Shape;112;p18">
            <a:extLst>
              <a:ext uri="{FF2B5EF4-FFF2-40B4-BE49-F238E27FC236}">
                <a16:creationId xmlns:a16="http://schemas.microsoft.com/office/drawing/2014/main" id="{E94291C7-30C5-B6F9-EFAE-EAEDC2DE957F}"/>
              </a:ext>
            </a:extLst>
          </p:cNvPr>
          <p:cNvSpPr txBox="1"/>
          <p:nvPr/>
        </p:nvSpPr>
        <p:spPr>
          <a:xfrm>
            <a:off x="3019645" y="3064511"/>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Rubik"/>
                <a:ea typeface="Rubik"/>
                <a:cs typeface="Rubik"/>
                <a:sym typeface="Rubik"/>
              </a:rPr>
              <a:t>Tabel ProductCategory</a:t>
            </a:r>
            <a:endParaRPr b="1" dirty="0">
              <a:latin typeface="Rubik"/>
              <a:ea typeface="Rubik"/>
              <a:cs typeface="Rubik"/>
              <a:sym typeface="Rubik"/>
            </a:endParaRPr>
          </a:p>
        </p:txBody>
      </p:sp>
      <p:sp>
        <p:nvSpPr>
          <p:cNvPr id="7" name="Google Shape;112;p18">
            <a:extLst>
              <a:ext uri="{FF2B5EF4-FFF2-40B4-BE49-F238E27FC236}">
                <a16:creationId xmlns:a16="http://schemas.microsoft.com/office/drawing/2014/main" id="{4D90DF7E-E6E1-0134-E455-905073FA04EC}"/>
              </a:ext>
            </a:extLst>
          </p:cNvPr>
          <p:cNvSpPr txBox="1"/>
          <p:nvPr/>
        </p:nvSpPr>
        <p:spPr>
          <a:xfrm>
            <a:off x="5902354" y="3064511"/>
            <a:ext cx="2759161" cy="40007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Rubik"/>
                <a:ea typeface="Rubik"/>
                <a:cs typeface="Rubik"/>
                <a:sym typeface="Rubik"/>
              </a:rPr>
              <a:t>Tabel Products</a:t>
            </a:r>
            <a:endParaRPr b="1" dirty="0">
              <a:latin typeface="Rubik"/>
              <a:ea typeface="Rubik"/>
              <a:cs typeface="Rubik"/>
              <a:sym typeface="Rubik"/>
            </a:endParaRPr>
          </a:p>
        </p:txBody>
      </p:sp>
      <p:pic>
        <p:nvPicPr>
          <p:cNvPr id="9" name="Picture 8">
            <a:extLst>
              <a:ext uri="{FF2B5EF4-FFF2-40B4-BE49-F238E27FC236}">
                <a16:creationId xmlns:a16="http://schemas.microsoft.com/office/drawing/2014/main" id="{E68A0746-5D0A-B54F-CCCB-E8029E119038}"/>
              </a:ext>
            </a:extLst>
          </p:cNvPr>
          <p:cNvPicPr>
            <a:picLocks noChangeAspect="1"/>
          </p:cNvPicPr>
          <p:nvPr/>
        </p:nvPicPr>
        <p:blipFill>
          <a:blip r:embed="rId6"/>
          <a:stretch>
            <a:fillRect/>
          </a:stretch>
        </p:blipFill>
        <p:spPr>
          <a:xfrm>
            <a:off x="399366" y="3454810"/>
            <a:ext cx="2481399" cy="1441159"/>
          </a:xfrm>
          <a:prstGeom prst="rect">
            <a:avLst/>
          </a:prstGeom>
          <a:effectLst>
            <a:glow rad="76200">
              <a:schemeClr val="accent2">
                <a:alpha val="40000"/>
              </a:schemeClr>
            </a:glow>
          </a:effectLst>
        </p:spPr>
      </p:pic>
      <p:pic>
        <p:nvPicPr>
          <p:cNvPr id="11" name="Picture 10">
            <a:extLst>
              <a:ext uri="{FF2B5EF4-FFF2-40B4-BE49-F238E27FC236}">
                <a16:creationId xmlns:a16="http://schemas.microsoft.com/office/drawing/2014/main" id="{49A74B31-9E09-BAFC-499C-A599BC08C81D}"/>
              </a:ext>
            </a:extLst>
          </p:cNvPr>
          <p:cNvPicPr>
            <a:picLocks noChangeAspect="1"/>
          </p:cNvPicPr>
          <p:nvPr/>
        </p:nvPicPr>
        <p:blipFill>
          <a:blip r:embed="rId7"/>
          <a:stretch>
            <a:fillRect/>
          </a:stretch>
        </p:blipFill>
        <p:spPr>
          <a:xfrm>
            <a:off x="3090843" y="3454810"/>
            <a:ext cx="2518316" cy="1441159"/>
          </a:xfrm>
          <a:prstGeom prst="rect">
            <a:avLst/>
          </a:prstGeom>
          <a:effectLst>
            <a:glow rad="76200">
              <a:schemeClr val="accent2">
                <a:alpha val="40000"/>
              </a:schemeClr>
            </a:glow>
          </a:effectLst>
        </p:spPr>
      </p:pic>
      <p:pic>
        <p:nvPicPr>
          <p:cNvPr id="13" name="Picture 12">
            <a:extLst>
              <a:ext uri="{FF2B5EF4-FFF2-40B4-BE49-F238E27FC236}">
                <a16:creationId xmlns:a16="http://schemas.microsoft.com/office/drawing/2014/main" id="{0C7E9D54-DB65-523D-76E2-6AC3A834E154}"/>
              </a:ext>
            </a:extLst>
          </p:cNvPr>
          <p:cNvPicPr>
            <a:picLocks noChangeAspect="1"/>
          </p:cNvPicPr>
          <p:nvPr/>
        </p:nvPicPr>
        <p:blipFill>
          <a:blip r:embed="rId8"/>
          <a:stretch>
            <a:fillRect/>
          </a:stretch>
        </p:blipFill>
        <p:spPr>
          <a:xfrm>
            <a:off x="5819237" y="3464590"/>
            <a:ext cx="2925397" cy="1431379"/>
          </a:xfrm>
          <a:prstGeom prst="rect">
            <a:avLst/>
          </a:prstGeom>
          <a:effectLst>
            <a:glow rad="76200">
              <a:schemeClr val="accent2">
                <a:alpha val="40000"/>
              </a:schemeClr>
            </a:glo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85F9DCD6-AAD2-7A43-CE45-9EAF8A500E7A}"/>
            </a:ext>
          </a:extLst>
        </p:cNvPr>
        <p:cNvGrpSpPr/>
        <p:nvPr/>
      </p:nvGrpSpPr>
      <p:grpSpPr>
        <a:xfrm>
          <a:off x="0" y="0"/>
          <a:ext cx="0" cy="0"/>
          <a:chOff x="0" y="0"/>
          <a:chExt cx="0" cy="0"/>
        </a:xfrm>
      </p:grpSpPr>
      <p:pic>
        <p:nvPicPr>
          <p:cNvPr id="111" name="Google Shape;111;p18">
            <a:extLst>
              <a:ext uri="{FF2B5EF4-FFF2-40B4-BE49-F238E27FC236}">
                <a16:creationId xmlns:a16="http://schemas.microsoft.com/office/drawing/2014/main" id="{8470A355-6731-C8E4-EA2A-450B0F743B23}"/>
              </a:ext>
            </a:extLst>
          </p:cNvPr>
          <p:cNvPicPr preferRelativeResize="0"/>
          <p:nvPr/>
        </p:nvPicPr>
        <p:blipFill>
          <a:blip r:embed="rId3">
            <a:alphaModFix amt="5000"/>
          </a:blip>
          <a:stretch>
            <a:fillRect/>
          </a:stretch>
        </p:blipFill>
        <p:spPr>
          <a:xfrm>
            <a:off x="0" y="-1"/>
            <a:ext cx="9144001" cy="5143501"/>
          </a:xfrm>
          <a:prstGeom prst="rect">
            <a:avLst/>
          </a:prstGeom>
          <a:noFill/>
          <a:ln>
            <a:noFill/>
          </a:ln>
        </p:spPr>
      </p:pic>
      <p:sp>
        <p:nvSpPr>
          <p:cNvPr id="112" name="Google Shape;112;p18">
            <a:extLst>
              <a:ext uri="{FF2B5EF4-FFF2-40B4-BE49-F238E27FC236}">
                <a16:creationId xmlns:a16="http://schemas.microsoft.com/office/drawing/2014/main" id="{80CFE87B-599A-F7A8-F4B2-3420365A801E}"/>
              </a:ext>
            </a:extLst>
          </p:cNvPr>
          <p:cNvSpPr txBox="1"/>
          <p:nvPr/>
        </p:nvSpPr>
        <p:spPr>
          <a:xfrm>
            <a:off x="65012" y="726925"/>
            <a:ext cx="2759161"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400" b="1" dirty="0">
                <a:latin typeface="Rubik"/>
                <a:ea typeface="Rubik"/>
                <a:cs typeface="Rubik"/>
                <a:sym typeface="Rubik"/>
              </a:rPr>
              <a:t>Primary </a:t>
            </a:r>
            <a:r>
              <a:rPr lang="en" sz="2400" b="1" dirty="0">
                <a:solidFill>
                  <a:srgbClr val="7030A0"/>
                </a:solidFill>
                <a:latin typeface="Rubik"/>
                <a:ea typeface="Rubik"/>
                <a:cs typeface="Rubik"/>
                <a:sym typeface="Rubik"/>
              </a:rPr>
              <a:t>Keys</a:t>
            </a:r>
            <a:endParaRPr sz="2400" b="1" dirty="0">
              <a:solidFill>
                <a:srgbClr val="7030A0"/>
              </a:solidFill>
              <a:latin typeface="Rubik"/>
              <a:ea typeface="Rubik"/>
              <a:cs typeface="Rubik"/>
              <a:sym typeface="Rubik"/>
            </a:endParaRPr>
          </a:p>
        </p:txBody>
      </p:sp>
      <p:pic>
        <p:nvPicPr>
          <p:cNvPr id="113" name="Google Shape;113;p18">
            <a:extLst>
              <a:ext uri="{FF2B5EF4-FFF2-40B4-BE49-F238E27FC236}">
                <a16:creationId xmlns:a16="http://schemas.microsoft.com/office/drawing/2014/main" id="{4AE0E2F8-A263-E9D9-06E3-230E92F3D93B}"/>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98;p16">
            <a:extLst>
              <a:ext uri="{FF2B5EF4-FFF2-40B4-BE49-F238E27FC236}">
                <a16:creationId xmlns:a16="http://schemas.microsoft.com/office/drawing/2014/main" id="{1A5E50B5-C191-F425-D4AB-43488355A5FD}"/>
              </a:ext>
            </a:extLst>
          </p:cNvPr>
          <p:cNvSpPr txBox="1"/>
          <p:nvPr/>
        </p:nvSpPr>
        <p:spPr>
          <a:xfrm>
            <a:off x="340602" y="1304012"/>
            <a:ext cx="8376900"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To Create a table master for analysis, we first need to define primary keys for each dataset. A </a:t>
            </a:r>
            <a:r>
              <a:rPr lang="en-US" b="1" dirty="0">
                <a:latin typeface="Rubik" panose="020B0604020202020204" charset="-79"/>
                <a:ea typeface="Rubik"/>
                <a:cs typeface="Rubik" panose="020B0604020202020204" charset="-79"/>
                <a:sym typeface="Rubik"/>
              </a:rPr>
              <a:t>Primary </a:t>
            </a:r>
            <a:r>
              <a:rPr lang="en-US" b="1" dirty="0">
                <a:solidFill>
                  <a:srgbClr val="7030A0"/>
                </a:solidFill>
                <a:latin typeface="Rubik" panose="020B0604020202020204" charset="-79"/>
                <a:ea typeface="Rubik"/>
                <a:cs typeface="Rubik" panose="020B0604020202020204" charset="-79"/>
                <a:sym typeface="Rubik"/>
              </a:rPr>
              <a:t>keys </a:t>
            </a:r>
            <a:r>
              <a:rPr lang="en-US" dirty="0">
                <a:solidFill>
                  <a:schemeClr val="accent2"/>
                </a:solidFill>
                <a:latin typeface="Rubik" panose="020B0604020202020204" charset="-79"/>
                <a:ea typeface="Rubik"/>
                <a:cs typeface="Rubik" panose="020B0604020202020204" charset="-79"/>
                <a:sym typeface="Rubik"/>
              </a:rPr>
              <a:t>is a unique </a:t>
            </a:r>
            <a:r>
              <a:rPr lang="en-US" dirty="0" err="1">
                <a:solidFill>
                  <a:schemeClr val="accent2"/>
                </a:solidFill>
                <a:latin typeface="Rubik" panose="020B0604020202020204" charset="-79"/>
                <a:ea typeface="Rubik"/>
                <a:cs typeface="Rubik" panose="020B0604020202020204" charset="-79"/>
                <a:sym typeface="Rubik"/>
              </a:rPr>
              <a:t>indentifier</a:t>
            </a:r>
            <a:r>
              <a:rPr lang="en-US" dirty="0">
                <a:solidFill>
                  <a:schemeClr val="accent2"/>
                </a:solidFill>
                <a:latin typeface="Rubik" panose="020B0604020202020204" charset="-79"/>
                <a:ea typeface="Rubik"/>
                <a:cs typeface="Rubik" panose="020B0604020202020204" charset="-79"/>
                <a:sym typeface="Rubik"/>
              </a:rPr>
              <a:t> for each record in table, ensuring data integrity and enabling relationships between tables. The primary keys for each dataset  are:</a:t>
            </a:r>
            <a:r>
              <a:rPr lang="en-US" dirty="0">
                <a:latin typeface="Rubik" panose="020B0604020202020204" charset="-79"/>
                <a:ea typeface="Rubik"/>
                <a:cs typeface="Rubik" panose="020B0604020202020204" charset="-79"/>
                <a:sym typeface="Rubik"/>
              </a:rPr>
              <a:t>	</a:t>
            </a:r>
          </a:p>
        </p:txBody>
      </p:sp>
      <p:sp>
        <p:nvSpPr>
          <p:cNvPr id="8" name="Google Shape;98;p16">
            <a:extLst>
              <a:ext uri="{FF2B5EF4-FFF2-40B4-BE49-F238E27FC236}">
                <a16:creationId xmlns:a16="http://schemas.microsoft.com/office/drawing/2014/main" id="{FD542E7D-4D8E-ECAD-6413-06CDEF47E5C7}"/>
              </a:ext>
            </a:extLst>
          </p:cNvPr>
          <p:cNvSpPr txBox="1"/>
          <p:nvPr/>
        </p:nvSpPr>
        <p:spPr>
          <a:xfrm>
            <a:off x="911965" y="2274423"/>
            <a:ext cx="7854142" cy="1046410"/>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Font typeface="+mj-lt"/>
              <a:buAutoNum type="arabicPeriod"/>
            </a:pPr>
            <a:r>
              <a:rPr lang="en-US" b="1" dirty="0">
                <a:latin typeface="Rubik" panose="020B0604020202020204" charset="-79"/>
                <a:ea typeface="Rubik"/>
                <a:cs typeface="Rubik" panose="020B0604020202020204" charset="-79"/>
                <a:sym typeface="Rubik"/>
              </a:rPr>
              <a:t>Customers → </a:t>
            </a:r>
            <a:r>
              <a:rPr lang="en-US" b="1" dirty="0" err="1">
                <a:latin typeface="Rubik" panose="020B0604020202020204" charset="-79"/>
                <a:ea typeface="Rubik"/>
                <a:cs typeface="Rubik" panose="020B0604020202020204" charset="-79"/>
                <a:sym typeface="Rubik"/>
              </a:rPr>
              <a:t>CustomerID</a:t>
            </a:r>
            <a:endParaRPr lang="en-US" b="1" dirty="0">
              <a:latin typeface="Rubik" panose="020B0604020202020204" charset="-79"/>
              <a:ea typeface="Rubik"/>
              <a:cs typeface="Rubik" panose="020B0604020202020204" charset="-79"/>
              <a:sym typeface="Rubik"/>
            </a:endParaRPr>
          </a:p>
          <a:p>
            <a:pPr marL="342900" lvl="0" indent="-342900" algn="just" rtl="0">
              <a:spcBef>
                <a:spcPts val="0"/>
              </a:spcBef>
              <a:spcAft>
                <a:spcPts val="0"/>
              </a:spcAft>
              <a:buFont typeface="+mj-lt"/>
              <a:buAutoNum type="arabicPeriod"/>
            </a:pPr>
            <a:r>
              <a:rPr lang="en-US" b="1" dirty="0">
                <a:latin typeface="Rubik" panose="020B0604020202020204" charset="-79"/>
                <a:ea typeface="Rubik"/>
                <a:cs typeface="Rubik" panose="020B0604020202020204" charset="-79"/>
                <a:sym typeface="Rubik"/>
              </a:rPr>
              <a:t>Products → </a:t>
            </a:r>
            <a:r>
              <a:rPr lang="en-US" b="1" dirty="0" err="1">
                <a:latin typeface="Rubik" panose="020B0604020202020204" charset="-79"/>
                <a:ea typeface="Rubik"/>
                <a:cs typeface="Rubik" panose="020B0604020202020204" charset="-79"/>
                <a:sym typeface="Rubik"/>
              </a:rPr>
              <a:t>ProdNumber</a:t>
            </a:r>
            <a:endParaRPr lang="en-US" b="1" dirty="0">
              <a:latin typeface="Rubik" panose="020B0604020202020204" charset="-79"/>
              <a:ea typeface="Rubik"/>
              <a:cs typeface="Rubik" panose="020B0604020202020204" charset="-79"/>
              <a:sym typeface="Rubik"/>
            </a:endParaRPr>
          </a:p>
          <a:p>
            <a:pPr marL="342900" lvl="0" indent="-342900" algn="just" rtl="0">
              <a:spcBef>
                <a:spcPts val="0"/>
              </a:spcBef>
              <a:spcAft>
                <a:spcPts val="0"/>
              </a:spcAft>
              <a:buFont typeface="+mj-lt"/>
              <a:buAutoNum type="arabicPeriod"/>
            </a:pPr>
            <a:r>
              <a:rPr lang="en-US" b="1" dirty="0">
                <a:latin typeface="Rubik" panose="020B0604020202020204" charset="-79"/>
                <a:ea typeface="Rubik"/>
                <a:cs typeface="Rubik" panose="020B0604020202020204" charset="-79"/>
                <a:sym typeface="Rubik"/>
              </a:rPr>
              <a:t>Orders → </a:t>
            </a:r>
            <a:r>
              <a:rPr lang="en-US" b="1" dirty="0" err="1">
                <a:latin typeface="Rubik" panose="020B0604020202020204" charset="-79"/>
                <a:ea typeface="Rubik"/>
                <a:cs typeface="Rubik" panose="020B0604020202020204" charset="-79"/>
                <a:sym typeface="Rubik"/>
              </a:rPr>
              <a:t>OrderID</a:t>
            </a:r>
            <a:endParaRPr lang="en-US" b="1" dirty="0">
              <a:latin typeface="Rubik" panose="020B0604020202020204" charset="-79"/>
              <a:ea typeface="Rubik"/>
              <a:cs typeface="Rubik" panose="020B0604020202020204" charset="-79"/>
              <a:sym typeface="Rubik"/>
            </a:endParaRPr>
          </a:p>
          <a:p>
            <a:pPr marL="342900" lvl="0" indent="-342900" algn="just" rtl="0">
              <a:spcBef>
                <a:spcPts val="0"/>
              </a:spcBef>
              <a:spcAft>
                <a:spcPts val="0"/>
              </a:spcAft>
              <a:buFont typeface="+mj-lt"/>
              <a:buAutoNum type="arabicPeriod"/>
            </a:pPr>
            <a:r>
              <a:rPr lang="en-US" b="1" dirty="0" err="1">
                <a:latin typeface="Rubik" panose="020B0604020202020204" charset="-79"/>
                <a:ea typeface="Rubik"/>
                <a:cs typeface="Rubik" panose="020B0604020202020204" charset="-79"/>
                <a:sym typeface="Rubik"/>
              </a:rPr>
              <a:t>ProductCategory</a:t>
            </a:r>
            <a:r>
              <a:rPr lang="en-US" b="1" dirty="0">
                <a:latin typeface="Rubik" panose="020B0604020202020204" charset="-79"/>
                <a:ea typeface="Rubik"/>
                <a:cs typeface="Rubik" panose="020B0604020202020204" charset="-79"/>
                <a:sym typeface="Rubik"/>
              </a:rPr>
              <a:t> → </a:t>
            </a:r>
            <a:r>
              <a:rPr lang="en-US" b="1" dirty="0" err="1">
                <a:latin typeface="Rubik" panose="020B0604020202020204" charset="-79"/>
                <a:ea typeface="Rubik"/>
                <a:cs typeface="Rubik" panose="020B0604020202020204" charset="-79"/>
                <a:sym typeface="Rubik"/>
              </a:rPr>
              <a:t>CategoryID</a:t>
            </a:r>
            <a:endParaRPr lang="en-US" b="1" dirty="0">
              <a:latin typeface="Rubik" panose="020B0604020202020204" charset="-79"/>
              <a:ea typeface="Rubik"/>
              <a:cs typeface="Rubik" panose="020B0604020202020204" charset="-79"/>
              <a:sym typeface="Rubik"/>
            </a:endParaRPr>
          </a:p>
        </p:txBody>
      </p:sp>
      <p:sp>
        <p:nvSpPr>
          <p:cNvPr id="10" name="Google Shape;98;p16">
            <a:extLst>
              <a:ext uri="{FF2B5EF4-FFF2-40B4-BE49-F238E27FC236}">
                <a16:creationId xmlns:a16="http://schemas.microsoft.com/office/drawing/2014/main" id="{80321783-552B-E190-AD63-01E509743C98}"/>
              </a:ext>
            </a:extLst>
          </p:cNvPr>
          <p:cNvSpPr txBox="1"/>
          <p:nvPr/>
        </p:nvSpPr>
        <p:spPr>
          <a:xfrm>
            <a:off x="389207" y="3460278"/>
            <a:ext cx="8376900" cy="61552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These primary keys allow us to establish relationships between tables, making it possible to join and analyze data effectively.</a:t>
            </a:r>
          </a:p>
        </p:txBody>
      </p:sp>
    </p:spTree>
    <p:extLst>
      <p:ext uri="{BB962C8B-B14F-4D97-AF65-F5344CB8AC3E}">
        <p14:creationId xmlns:p14="http://schemas.microsoft.com/office/powerpoint/2010/main" val="3424255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981ADEC0-0FEA-21E0-455D-E83226D13593}"/>
            </a:ext>
          </a:extLst>
        </p:cNvPr>
        <p:cNvGrpSpPr/>
        <p:nvPr/>
      </p:nvGrpSpPr>
      <p:grpSpPr>
        <a:xfrm>
          <a:off x="0" y="0"/>
          <a:ext cx="0" cy="0"/>
          <a:chOff x="0" y="0"/>
          <a:chExt cx="0" cy="0"/>
        </a:xfrm>
      </p:grpSpPr>
      <p:pic>
        <p:nvPicPr>
          <p:cNvPr id="111" name="Google Shape;111;p18">
            <a:extLst>
              <a:ext uri="{FF2B5EF4-FFF2-40B4-BE49-F238E27FC236}">
                <a16:creationId xmlns:a16="http://schemas.microsoft.com/office/drawing/2014/main" id="{71682F16-A31D-366A-B7C4-04CFB63A14D9}"/>
              </a:ext>
            </a:extLst>
          </p:cNvPr>
          <p:cNvPicPr preferRelativeResize="0"/>
          <p:nvPr/>
        </p:nvPicPr>
        <p:blipFill>
          <a:blip r:embed="rId3">
            <a:alphaModFix amt="5000"/>
          </a:blip>
          <a:stretch>
            <a:fillRect/>
          </a:stretch>
        </p:blipFill>
        <p:spPr>
          <a:xfrm>
            <a:off x="0" y="-1"/>
            <a:ext cx="9144001" cy="5143501"/>
          </a:xfrm>
          <a:prstGeom prst="rect">
            <a:avLst/>
          </a:prstGeom>
          <a:noFill/>
          <a:ln>
            <a:noFill/>
          </a:ln>
        </p:spPr>
      </p:pic>
      <p:sp>
        <p:nvSpPr>
          <p:cNvPr id="112" name="Google Shape;112;p18">
            <a:extLst>
              <a:ext uri="{FF2B5EF4-FFF2-40B4-BE49-F238E27FC236}">
                <a16:creationId xmlns:a16="http://schemas.microsoft.com/office/drawing/2014/main" id="{1712A578-7502-A992-50A7-5D48734BD5AE}"/>
              </a:ext>
            </a:extLst>
          </p:cNvPr>
          <p:cNvSpPr txBox="1"/>
          <p:nvPr/>
        </p:nvSpPr>
        <p:spPr>
          <a:xfrm>
            <a:off x="65012" y="726925"/>
            <a:ext cx="5026181"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latin typeface="Rubik"/>
                <a:ea typeface="Rubik"/>
                <a:cs typeface="Rubik"/>
                <a:sym typeface="Rubik"/>
              </a:rPr>
              <a:t>Entity Relationship </a:t>
            </a:r>
            <a:r>
              <a:rPr lang="en" sz="2000" b="1" dirty="0">
                <a:solidFill>
                  <a:srgbClr val="7030A0"/>
                </a:solidFill>
                <a:latin typeface="Rubik"/>
                <a:ea typeface="Rubik"/>
                <a:cs typeface="Rubik"/>
                <a:sym typeface="Rubik"/>
              </a:rPr>
              <a:t>Diagram (ERD)</a:t>
            </a:r>
            <a:endParaRPr sz="2000" b="1" dirty="0">
              <a:solidFill>
                <a:srgbClr val="7030A0"/>
              </a:solidFill>
              <a:latin typeface="Rubik"/>
              <a:ea typeface="Rubik"/>
              <a:cs typeface="Rubik"/>
              <a:sym typeface="Rubik"/>
            </a:endParaRPr>
          </a:p>
        </p:txBody>
      </p:sp>
      <p:pic>
        <p:nvPicPr>
          <p:cNvPr id="113" name="Google Shape;113;p18">
            <a:extLst>
              <a:ext uri="{FF2B5EF4-FFF2-40B4-BE49-F238E27FC236}">
                <a16:creationId xmlns:a16="http://schemas.microsoft.com/office/drawing/2014/main" id="{E373C8D9-0D86-E006-9045-4DEBF844485E}"/>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3" name="Google Shape;98;p16">
            <a:extLst>
              <a:ext uri="{FF2B5EF4-FFF2-40B4-BE49-F238E27FC236}">
                <a16:creationId xmlns:a16="http://schemas.microsoft.com/office/drawing/2014/main" id="{9295651B-B4C6-3ACA-25AD-16C42132D722}"/>
              </a:ext>
            </a:extLst>
          </p:cNvPr>
          <p:cNvSpPr txBox="1"/>
          <p:nvPr/>
        </p:nvSpPr>
        <p:spPr>
          <a:xfrm>
            <a:off x="340602" y="1304012"/>
            <a:ext cx="8376900" cy="40007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The Relationships among these tables are structured as follows:</a:t>
            </a:r>
          </a:p>
        </p:txBody>
      </p:sp>
      <p:sp>
        <p:nvSpPr>
          <p:cNvPr id="8" name="Google Shape;98;p16">
            <a:extLst>
              <a:ext uri="{FF2B5EF4-FFF2-40B4-BE49-F238E27FC236}">
                <a16:creationId xmlns:a16="http://schemas.microsoft.com/office/drawing/2014/main" id="{56CDE1EC-6497-02BE-3B45-E322684FB5FF}"/>
              </a:ext>
            </a:extLst>
          </p:cNvPr>
          <p:cNvSpPr txBox="1"/>
          <p:nvPr/>
        </p:nvSpPr>
        <p:spPr>
          <a:xfrm>
            <a:off x="911965" y="1883652"/>
            <a:ext cx="7854142" cy="830966"/>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Font typeface="+mj-lt"/>
              <a:buAutoNum type="arabicPeriod"/>
            </a:pPr>
            <a:r>
              <a:rPr lang="en-US" b="1" dirty="0">
                <a:latin typeface="Rubik" panose="020B0604020202020204" charset="-79"/>
                <a:ea typeface="Rubik"/>
                <a:cs typeface="Rubik" panose="020B0604020202020204" charset="-79"/>
                <a:sym typeface="Rubik"/>
              </a:rPr>
              <a:t>Customers → Orders </a:t>
            </a:r>
            <a:r>
              <a:rPr lang="en-US" dirty="0">
                <a:latin typeface="Rubik" panose="020B0604020202020204" charset="-79"/>
                <a:ea typeface="Rubik"/>
                <a:cs typeface="Rubik" panose="020B0604020202020204" charset="-79"/>
                <a:sym typeface="Rubik"/>
              </a:rPr>
              <a:t>(</a:t>
            </a:r>
            <a:r>
              <a:rPr lang="en-US" dirty="0" err="1">
                <a:latin typeface="Rubik" panose="020B0604020202020204" charset="-79"/>
                <a:ea typeface="Rubik"/>
                <a:cs typeface="Rubik" panose="020B0604020202020204" charset="-79"/>
                <a:sym typeface="Rubik"/>
              </a:rPr>
              <a:t>CustomerID</a:t>
            </a:r>
            <a:r>
              <a:rPr lang="en-US" dirty="0">
                <a:latin typeface="Rubik" panose="020B0604020202020204" charset="-79"/>
                <a:ea typeface="Rubik"/>
                <a:cs typeface="Rubik" panose="020B0604020202020204" charset="-79"/>
                <a:sym typeface="Rubik"/>
              </a:rPr>
              <a:t>) → </a:t>
            </a:r>
            <a:r>
              <a:rPr lang="en-US" b="1" dirty="0">
                <a:latin typeface="Rubik" panose="020B0604020202020204" charset="-79"/>
                <a:ea typeface="Rubik"/>
                <a:cs typeface="Rubik" panose="020B0604020202020204" charset="-79"/>
                <a:sym typeface="Rubik"/>
              </a:rPr>
              <a:t>One to Many </a:t>
            </a:r>
            <a:r>
              <a:rPr lang="en-US" dirty="0">
                <a:latin typeface="Rubik" panose="020B0604020202020204" charset="-79"/>
                <a:ea typeface="Rubik"/>
                <a:cs typeface="Rubik" panose="020B0604020202020204" charset="-79"/>
                <a:sym typeface="Rubik"/>
              </a:rPr>
              <a:t>(</a:t>
            </a:r>
            <a:r>
              <a:rPr lang="en-US" b="1" dirty="0">
                <a:latin typeface="Rubik" panose="020B0604020202020204" charset="-79"/>
                <a:ea typeface="Rubik"/>
                <a:cs typeface="Rubik" panose="020B0604020202020204" charset="-79"/>
                <a:sym typeface="Rubik"/>
              </a:rPr>
              <a:t>1:M</a:t>
            </a:r>
            <a:r>
              <a:rPr lang="en-US" dirty="0">
                <a:latin typeface="Rubik" panose="020B0604020202020204" charset="-79"/>
                <a:ea typeface="Rubik"/>
                <a:cs typeface="Rubik" panose="020B0604020202020204" charset="-79"/>
                <a:sym typeface="Rubik"/>
              </a:rPr>
              <a:t>)</a:t>
            </a:r>
          </a:p>
          <a:p>
            <a:pPr marL="342900" lvl="0" indent="-342900" algn="just" rtl="0">
              <a:spcBef>
                <a:spcPts val="0"/>
              </a:spcBef>
              <a:spcAft>
                <a:spcPts val="0"/>
              </a:spcAft>
              <a:buFont typeface="+mj-lt"/>
              <a:buAutoNum type="arabicPeriod"/>
            </a:pPr>
            <a:r>
              <a:rPr lang="en-US" b="1" dirty="0">
                <a:latin typeface="Rubik" panose="020B0604020202020204" charset="-79"/>
                <a:ea typeface="Rubik"/>
                <a:cs typeface="Rubik" panose="020B0604020202020204" charset="-79"/>
                <a:sym typeface="Rubik"/>
              </a:rPr>
              <a:t>Orders → Products</a:t>
            </a:r>
            <a:r>
              <a:rPr lang="en-US" dirty="0">
                <a:latin typeface="Rubik" panose="020B0604020202020204" charset="-79"/>
                <a:ea typeface="Rubik"/>
                <a:cs typeface="Rubik" panose="020B0604020202020204" charset="-79"/>
                <a:sym typeface="Rubik"/>
              </a:rPr>
              <a:t> (</a:t>
            </a:r>
            <a:r>
              <a:rPr lang="en-US" dirty="0" err="1">
                <a:latin typeface="Rubik" panose="020B0604020202020204" charset="-79"/>
                <a:ea typeface="Rubik"/>
                <a:cs typeface="Rubik" panose="020B0604020202020204" charset="-79"/>
                <a:sym typeface="Rubik"/>
              </a:rPr>
              <a:t>ProdNumber</a:t>
            </a:r>
            <a:r>
              <a:rPr lang="en-US" dirty="0">
                <a:latin typeface="Rubik" panose="020B0604020202020204" charset="-79"/>
                <a:ea typeface="Rubik"/>
                <a:cs typeface="Rubik" panose="020B0604020202020204" charset="-79"/>
                <a:sym typeface="Rubik"/>
              </a:rPr>
              <a:t>) → </a:t>
            </a:r>
            <a:r>
              <a:rPr lang="en-US" b="1" dirty="0">
                <a:latin typeface="Rubik" panose="020B0604020202020204" charset="-79"/>
                <a:ea typeface="Rubik"/>
                <a:cs typeface="Rubik" panose="020B0604020202020204" charset="-79"/>
                <a:sym typeface="Rubik"/>
              </a:rPr>
              <a:t>Many to Many </a:t>
            </a:r>
            <a:r>
              <a:rPr lang="en-US" dirty="0">
                <a:latin typeface="Rubik" panose="020B0604020202020204" charset="-79"/>
                <a:ea typeface="Rubik"/>
                <a:cs typeface="Rubik" panose="020B0604020202020204" charset="-79"/>
                <a:sym typeface="Rubik"/>
              </a:rPr>
              <a:t>(</a:t>
            </a:r>
            <a:r>
              <a:rPr lang="en-US" b="1" dirty="0">
                <a:latin typeface="Rubik" panose="020B0604020202020204" charset="-79"/>
                <a:ea typeface="Rubik"/>
                <a:cs typeface="Rubik" panose="020B0604020202020204" charset="-79"/>
                <a:sym typeface="Rubik"/>
              </a:rPr>
              <a:t>M:1</a:t>
            </a:r>
            <a:r>
              <a:rPr lang="en-US" dirty="0">
                <a:latin typeface="Rubik" panose="020B0604020202020204" charset="-79"/>
                <a:ea typeface="Rubik"/>
                <a:cs typeface="Rubik" panose="020B0604020202020204" charset="-79"/>
                <a:sym typeface="Rubik"/>
              </a:rPr>
              <a:t>)</a:t>
            </a:r>
            <a:endParaRPr lang="en-US" b="1" dirty="0">
              <a:latin typeface="Rubik" panose="020B0604020202020204" charset="-79"/>
              <a:ea typeface="Rubik"/>
              <a:cs typeface="Rubik" panose="020B0604020202020204" charset="-79"/>
              <a:sym typeface="Rubik"/>
            </a:endParaRPr>
          </a:p>
          <a:p>
            <a:pPr marL="342900" lvl="0" indent="-342900" algn="just" rtl="0">
              <a:spcBef>
                <a:spcPts val="0"/>
              </a:spcBef>
              <a:spcAft>
                <a:spcPts val="0"/>
              </a:spcAft>
              <a:buFont typeface="+mj-lt"/>
              <a:buAutoNum type="arabicPeriod"/>
            </a:pPr>
            <a:r>
              <a:rPr lang="en-US" b="1" dirty="0" err="1">
                <a:latin typeface="Rubik" panose="020B0604020202020204" charset="-79"/>
                <a:ea typeface="Rubik"/>
                <a:cs typeface="Rubik" panose="020B0604020202020204" charset="-79"/>
                <a:sym typeface="Rubik"/>
              </a:rPr>
              <a:t>Products→Product</a:t>
            </a:r>
            <a:r>
              <a:rPr lang="en-US" b="1" dirty="0">
                <a:latin typeface="Rubik" panose="020B0604020202020204" charset="-79"/>
                <a:ea typeface="Rubik"/>
                <a:cs typeface="Rubik" panose="020B0604020202020204" charset="-79"/>
                <a:sym typeface="Rubik"/>
              </a:rPr>
              <a:t> </a:t>
            </a:r>
            <a:r>
              <a:rPr lang="en-US" b="1" dirty="0" err="1">
                <a:latin typeface="Rubik" panose="020B0604020202020204" charset="-79"/>
                <a:ea typeface="Rubik"/>
                <a:cs typeface="Rubik" panose="020B0604020202020204" charset="-79"/>
                <a:sym typeface="Rubik"/>
              </a:rPr>
              <a:t>CategoryID</a:t>
            </a:r>
            <a:r>
              <a:rPr lang="en-US" b="1" dirty="0">
                <a:latin typeface="Rubik" panose="020B0604020202020204" charset="-79"/>
                <a:ea typeface="Rubik"/>
                <a:cs typeface="Rubik" panose="020B0604020202020204" charset="-79"/>
                <a:sym typeface="Rubik"/>
              </a:rPr>
              <a:t> </a:t>
            </a:r>
            <a:r>
              <a:rPr lang="en-US" dirty="0">
                <a:latin typeface="Rubik" panose="020B0604020202020204" charset="-79"/>
                <a:ea typeface="Rubik"/>
                <a:cs typeface="Rubik" panose="020B0604020202020204" charset="-79"/>
                <a:sym typeface="Rubik"/>
              </a:rPr>
              <a:t>(Category → </a:t>
            </a:r>
            <a:r>
              <a:rPr lang="en-US" dirty="0" err="1">
                <a:latin typeface="Rubik" panose="020B0604020202020204" charset="-79"/>
                <a:ea typeface="Rubik"/>
                <a:cs typeface="Rubik" panose="020B0604020202020204" charset="-79"/>
                <a:sym typeface="Rubik"/>
              </a:rPr>
              <a:t>CategoryID</a:t>
            </a:r>
            <a:r>
              <a:rPr lang="en-US" dirty="0">
                <a:latin typeface="Rubik" panose="020B0604020202020204" charset="-79"/>
                <a:ea typeface="Rubik"/>
                <a:cs typeface="Rubik" panose="020B0604020202020204" charset="-79"/>
                <a:sym typeface="Rubik"/>
              </a:rPr>
              <a:t>) → </a:t>
            </a:r>
            <a:r>
              <a:rPr lang="en-US" b="1" dirty="0">
                <a:latin typeface="Rubik" panose="020B0604020202020204" charset="-79"/>
                <a:ea typeface="Rubik"/>
                <a:cs typeface="Rubik" panose="020B0604020202020204" charset="-79"/>
                <a:sym typeface="Rubik"/>
              </a:rPr>
              <a:t>Many to One </a:t>
            </a:r>
            <a:r>
              <a:rPr lang="en-US" dirty="0">
                <a:latin typeface="Rubik" panose="020B0604020202020204" charset="-79"/>
                <a:ea typeface="Rubik"/>
                <a:cs typeface="Rubik" panose="020B0604020202020204" charset="-79"/>
                <a:sym typeface="Rubik"/>
              </a:rPr>
              <a:t>(</a:t>
            </a:r>
            <a:r>
              <a:rPr lang="en-US" b="1" dirty="0">
                <a:latin typeface="Rubik" panose="020B0604020202020204" charset="-79"/>
                <a:ea typeface="Rubik"/>
                <a:cs typeface="Rubik" panose="020B0604020202020204" charset="-79"/>
                <a:sym typeface="Rubik"/>
              </a:rPr>
              <a:t>M:1</a:t>
            </a:r>
            <a:r>
              <a:rPr lang="en-US" dirty="0">
                <a:latin typeface="Rubik" panose="020B0604020202020204" charset="-79"/>
                <a:ea typeface="Rubik"/>
                <a:cs typeface="Rubik" panose="020B0604020202020204" charset="-79"/>
                <a:sym typeface="Rubik"/>
              </a:rPr>
              <a:t>)</a:t>
            </a:r>
            <a:endParaRPr lang="en-US" b="1" dirty="0">
              <a:latin typeface="Rubik" panose="020B0604020202020204" charset="-79"/>
              <a:ea typeface="Rubik"/>
              <a:cs typeface="Rubik" panose="020B0604020202020204" charset="-79"/>
              <a:sym typeface="Rubik"/>
            </a:endParaRPr>
          </a:p>
        </p:txBody>
      </p:sp>
      <p:sp>
        <p:nvSpPr>
          <p:cNvPr id="10" name="Google Shape;98;p16">
            <a:extLst>
              <a:ext uri="{FF2B5EF4-FFF2-40B4-BE49-F238E27FC236}">
                <a16:creationId xmlns:a16="http://schemas.microsoft.com/office/drawing/2014/main" id="{6B2A7BAE-09DD-FB20-CC47-5DF290CD0754}"/>
              </a:ext>
            </a:extLst>
          </p:cNvPr>
          <p:cNvSpPr txBox="1"/>
          <p:nvPr/>
        </p:nvSpPr>
        <p:spPr>
          <a:xfrm>
            <a:off x="389207" y="2988066"/>
            <a:ext cx="8376900" cy="83096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Rubik" panose="020B0604020202020204" charset="-79"/>
                <a:ea typeface="Rubik"/>
                <a:cs typeface="Rubik" panose="020B0604020202020204" charset="-79"/>
                <a:sym typeface="Rubik"/>
              </a:rPr>
              <a:t>To Analyze sales data, we use SQL JOIN operations to merge these tables based on their relationships. A SQL Query can be written to join all four tables and extract the necessary fields for future insight.</a:t>
            </a:r>
          </a:p>
        </p:txBody>
      </p:sp>
    </p:spTree>
    <p:extLst>
      <p:ext uri="{BB962C8B-B14F-4D97-AF65-F5344CB8AC3E}">
        <p14:creationId xmlns:p14="http://schemas.microsoft.com/office/powerpoint/2010/main" val="270423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D56F88C8-4679-5219-7583-9ADB9A3E4B21}"/>
            </a:ext>
          </a:extLst>
        </p:cNvPr>
        <p:cNvGrpSpPr/>
        <p:nvPr/>
      </p:nvGrpSpPr>
      <p:grpSpPr>
        <a:xfrm>
          <a:off x="0" y="0"/>
          <a:ext cx="0" cy="0"/>
          <a:chOff x="0" y="0"/>
          <a:chExt cx="0" cy="0"/>
        </a:xfrm>
      </p:grpSpPr>
      <p:pic>
        <p:nvPicPr>
          <p:cNvPr id="111" name="Google Shape;111;p18">
            <a:extLst>
              <a:ext uri="{FF2B5EF4-FFF2-40B4-BE49-F238E27FC236}">
                <a16:creationId xmlns:a16="http://schemas.microsoft.com/office/drawing/2014/main" id="{E45E0ADB-9141-7E30-69D5-A81840FDEB99}"/>
              </a:ext>
            </a:extLst>
          </p:cNvPr>
          <p:cNvPicPr preferRelativeResize="0"/>
          <p:nvPr/>
        </p:nvPicPr>
        <p:blipFill>
          <a:blip r:embed="rId3">
            <a:alphaModFix amt="5000"/>
          </a:blip>
          <a:stretch>
            <a:fillRect/>
          </a:stretch>
        </p:blipFill>
        <p:spPr>
          <a:xfrm>
            <a:off x="0" y="-1"/>
            <a:ext cx="9144001" cy="5143501"/>
          </a:xfrm>
          <a:prstGeom prst="rect">
            <a:avLst/>
          </a:prstGeom>
          <a:noFill/>
          <a:ln>
            <a:noFill/>
          </a:ln>
        </p:spPr>
      </p:pic>
      <p:sp>
        <p:nvSpPr>
          <p:cNvPr id="112" name="Google Shape;112;p18">
            <a:extLst>
              <a:ext uri="{FF2B5EF4-FFF2-40B4-BE49-F238E27FC236}">
                <a16:creationId xmlns:a16="http://schemas.microsoft.com/office/drawing/2014/main" id="{45443E2D-DCF7-45D3-DB38-0FC54393F92F}"/>
              </a:ext>
            </a:extLst>
          </p:cNvPr>
          <p:cNvSpPr txBox="1"/>
          <p:nvPr/>
        </p:nvSpPr>
        <p:spPr>
          <a:xfrm>
            <a:off x="65012" y="726925"/>
            <a:ext cx="5026181" cy="492412"/>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latin typeface="Rubik"/>
                <a:ea typeface="Rubik"/>
                <a:cs typeface="Rubik"/>
                <a:sym typeface="Rubik"/>
              </a:rPr>
              <a:t>Entity Relationship </a:t>
            </a:r>
            <a:r>
              <a:rPr lang="en" sz="2000" b="1" dirty="0">
                <a:solidFill>
                  <a:srgbClr val="7030A0"/>
                </a:solidFill>
                <a:latin typeface="Rubik"/>
                <a:ea typeface="Rubik"/>
                <a:cs typeface="Rubik"/>
                <a:sym typeface="Rubik"/>
              </a:rPr>
              <a:t>Diagram (ERD)</a:t>
            </a:r>
            <a:endParaRPr sz="2000" b="1" dirty="0">
              <a:solidFill>
                <a:srgbClr val="7030A0"/>
              </a:solidFill>
              <a:latin typeface="Rubik"/>
              <a:ea typeface="Rubik"/>
              <a:cs typeface="Rubik"/>
              <a:sym typeface="Rubik"/>
            </a:endParaRPr>
          </a:p>
        </p:txBody>
      </p:sp>
      <p:pic>
        <p:nvPicPr>
          <p:cNvPr id="113" name="Google Shape;113;p18">
            <a:extLst>
              <a:ext uri="{FF2B5EF4-FFF2-40B4-BE49-F238E27FC236}">
                <a16:creationId xmlns:a16="http://schemas.microsoft.com/office/drawing/2014/main" id="{37EA7015-725A-B670-260D-468DA45F121F}"/>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pic>
        <p:nvPicPr>
          <p:cNvPr id="4" name="Picture 3">
            <a:extLst>
              <a:ext uri="{FF2B5EF4-FFF2-40B4-BE49-F238E27FC236}">
                <a16:creationId xmlns:a16="http://schemas.microsoft.com/office/drawing/2014/main" id="{1FF3E372-E8B5-591E-F18B-71AC0D377760}"/>
              </a:ext>
            </a:extLst>
          </p:cNvPr>
          <p:cNvPicPr>
            <a:picLocks noChangeAspect="1"/>
          </p:cNvPicPr>
          <p:nvPr/>
        </p:nvPicPr>
        <p:blipFill>
          <a:blip r:embed="rId5"/>
          <a:stretch>
            <a:fillRect/>
          </a:stretch>
        </p:blipFill>
        <p:spPr>
          <a:xfrm>
            <a:off x="2058909" y="1400888"/>
            <a:ext cx="5026181" cy="3561061"/>
          </a:xfrm>
          <a:prstGeom prst="rect">
            <a:avLst/>
          </a:prstGeom>
        </p:spPr>
      </p:pic>
    </p:spTree>
    <p:extLst>
      <p:ext uri="{BB962C8B-B14F-4D97-AF65-F5344CB8AC3E}">
        <p14:creationId xmlns:p14="http://schemas.microsoft.com/office/powerpoint/2010/main" val="34778202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11560</TotalTime>
  <Words>1705</Words>
  <Application>Microsoft Office PowerPoint</Application>
  <PresentationFormat>On-screen Show (16:9)</PresentationFormat>
  <Paragraphs>168</Paragraphs>
  <Slides>23</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Rubik Medium</vt:lpstr>
      <vt:lpstr>Rubik Light</vt:lpstr>
      <vt:lpstr>Rubik</vt:lpstr>
      <vt:lpstr>-apple-system</vt:lpstr>
      <vt:lpstr>Rubik SemiBold</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Fadhil Ramadhan</dc:creator>
  <cp:lastModifiedBy>Muhammad Fadhilah Faqih Ramadhan</cp:lastModifiedBy>
  <cp:revision>10</cp:revision>
  <dcterms:modified xsi:type="dcterms:W3CDTF">2025-03-24T12:34:44Z</dcterms:modified>
</cp:coreProperties>
</file>